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97" r:id="rId2"/>
    <p:sldId id="289" r:id="rId3"/>
    <p:sldId id="290" r:id="rId4"/>
    <p:sldId id="291" r:id="rId5"/>
    <p:sldId id="294" r:id="rId6"/>
    <p:sldId id="292" r:id="rId7"/>
    <p:sldId id="279" r:id="rId8"/>
    <p:sldId id="257" r:id="rId9"/>
    <p:sldId id="305" r:id="rId10"/>
    <p:sldId id="264" r:id="rId11"/>
    <p:sldId id="258" r:id="rId12"/>
    <p:sldId id="276" r:id="rId13"/>
    <p:sldId id="306" r:id="rId14"/>
    <p:sldId id="296" r:id="rId15"/>
    <p:sldId id="259" r:id="rId16"/>
    <p:sldId id="295" r:id="rId17"/>
    <p:sldId id="269" r:id="rId18"/>
    <p:sldId id="261" r:id="rId19"/>
    <p:sldId id="268" r:id="rId20"/>
    <p:sldId id="277" r:id="rId21"/>
    <p:sldId id="298" r:id="rId22"/>
    <p:sldId id="260" r:id="rId23"/>
    <p:sldId id="262" r:id="rId24"/>
    <p:sldId id="299" r:id="rId25"/>
    <p:sldId id="263" r:id="rId26"/>
    <p:sldId id="265" r:id="rId27"/>
    <p:sldId id="266" r:id="rId28"/>
    <p:sldId id="267" r:id="rId29"/>
    <p:sldId id="272" r:id="rId30"/>
    <p:sldId id="302" r:id="rId31"/>
    <p:sldId id="273" r:id="rId32"/>
    <p:sldId id="303" r:id="rId33"/>
    <p:sldId id="275" r:id="rId34"/>
    <p:sldId id="280" r:id="rId35"/>
    <p:sldId id="278" r:id="rId36"/>
    <p:sldId id="281" r:id="rId37"/>
    <p:sldId id="282" r:id="rId38"/>
    <p:sldId id="283" r:id="rId39"/>
    <p:sldId id="284" r:id="rId40"/>
    <p:sldId id="285" r:id="rId41"/>
    <p:sldId id="286" r:id="rId42"/>
    <p:sldId id="287" r:id="rId43"/>
    <p:sldId id="308" r:id="rId44"/>
    <p:sldId id="304" r:id="rId45"/>
    <p:sldId id="309" r:id="rId46"/>
    <p:sldId id="274" r:id="rId47"/>
    <p:sldId id="300" r:id="rId48"/>
    <p:sldId id="307" r:id="rId49"/>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0" d="100"/>
          <a:sy n="60" d="100"/>
        </p:scale>
        <p:origin x="70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CA"/>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76B433D0-626F-448E-95E0-12062AAD1984}" type="datetimeFigureOut">
              <a:rPr lang="en-CA" smtClean="0"/>
              <a:t>26/01/2015</a:t>
            </a:fld>
            <a:endParaRPr lang="en-CA"/>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CA"/>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C4EB7D0-CE6D-458F-AB06-DB47C57ACD78}" type="slidenum">
              <a:rPr lang="en-CA" smtClean="0"/>
              <a:t>‹#›</a:t>
            </a:fld>
            <a:endParaRPr lang="en-CA"/>
          </a:p>
        </p:txBody>
      </p:sp>
    </p:spTree>
    <p:extLst>
      <p:ext uri="{BB962C8B-B14F-4D97-AF65-F5344CB8AC3E}">
        <p14:creationId xmlns:p14="http://schemas.microsoft.com/office/powerpoint/2010/main" val="5200802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8C91BEA0-18BB-4645-9521-D58F1E23E674}" type="datetimeFigureOut">
              <a:rPr lang="en-CA" smtClean="0"/>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3013690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C91BEA0-18BB-4645-9521-D58F1E23E674}" type="datetimeFigureOut">
              <a:rPr lang="en-CA" smtClean="0"/>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38933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C91BEA0-18BB-4645-9521-D58F1E23E674}" type="datetimeFigureOut">
              <a:rPr lang="en-CA" smtClean="0"/>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65657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8C91BEA0-18BB-4645-9521-D58F1E23E674}" type="datetimeFigureOut">
              <a:rPr lang="en-CA" smtClean="0"/>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181172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1BEA0-18BB-4645-9521-D58F1E23E674}" type="datetimeFigureOut">
              <a:rPr lang="en-CA" smtClean="0"/>
              <a:t>26/01/2015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247984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8C91BEA0-18BB-4645-9521-D58F1E23E674}" type="datetimeFigureOut">
              <a:rPr lang="en-CA" smtClean="0"/>
              <a:t>26/01/2015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362866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8C91BEA0-18BB-4645-9521-D58F1E23E674}" type="datetimeFigureOut">
              <a:rPr lang="en-CA" smtClean="0"/>
              <a:t>26/01/2015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139736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8C91BEA0-18BB-4645-9521-D58F1E23E674}" type="datetimeFigureOut">
              <a:rPr lang="en-CA" smtClean="0"/>
              <a:t>26/01/2015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181784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1BEA0-18BB-4645-9521-D58F1E23E674}" type="datetimeFigureOut">
              <a:rPr lang="en-CA" smtClean="0"/>
              <a:t>26/01/2015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425312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1BEA0-18BB-4645-9521-D58F1E23E674}" type="datetimeFigureOut">
              <a:rPr lang="en-CA" smtClean="0"/>
              <a:t>26/01/2015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197875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1BEA0-18BB-4645-9521-D58F1E23E674}" type="datetimeFigureOut">
              <a:rPr lang="en-CA" smtClean="0"/>
              <a:t>26/01/2015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7883C3B-585E-47B3-8C0A-0CE2999A1296}" type="slidenum">
              <a:rPr lang="en-CA" smtClean="0"/>
              <a:t>‹#›</a:t>
            </a:fld>
            <a:endParaRPr lang="en-CA"/>
          </a:p>
        </p:txBody>
      </p:sp>
    </p:spTree>
    <p:extLst>
      <p:ext uri="{BB962C8B-B14F-4D97-AF65-F5344CB8AC3E}">
        <p14:creationId xmlns:p14="http://schemas.microsoft.com/office/powerpoint/2010/main" val="2075026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1BEA0-18BB-4645-9521-D58F1E23E674}" type="datetimeFigureOut">
              <a:rPr lang="en-CA" smtClean="0"/>
              <a:t>26/01/2015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83C3B-585E-47B3-8C0A-0CE2999A1296}" type="slidenum">
              <a:rPr lang="en-CA" smtClean="0"/>
              <a:t>‹#›</a:t>
            </a:fld>
            <a:endParaRPr lang="en-CA"/>
          </a:p>
        </p:txBody>
      </p:sp>
    </p:spTree>
    <p:extLst>
      <p:ext uri="{BB962C8B-B14F-4D97-AF65-F5344CB8AC3E}">
        <p14:creationId xmlns:p14="http://schemas.microsoft.com/office/powerpoint/2010/main" val="336889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www.bcoleman.ca/" TargetMode="External"/><Relationship Id="rId2" Type="http://schemas.openxmlformats.org/officeDocument/2006/relationships/hyperlink" Target="mailto:bcxca@yahoo.com"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psychology.about.com/od/psychotherapy/a/loneliness.htm" TargetMode="External"/><Relationship Id="rId2" Type="http://schemas.openxmlformats.org/officeDocument/2006/relationships/hyperlink" Target="http://www.psychologytoday.com/blog/the-science-success/201010/the-cure-loneliness" TargetMode="External"/><Relationship Id="rId1" Type="http://schemas.openxmlformats.org/officeDocument/2006/relationships/slideLayout" Target="../slideLayouts/slideLayout7.xml"/><Relationship Id="rId5" Type="http://schemas.openxmlformats.org/officeDocument/2006/relationships/hyperlink" Target="http://www.peplaulab.ucla.edu/Peplau_Lab/Publications_files/Rubinstein_Shaver_Peplau_79.pdf" TargetMode="External"/><Relationship Id="rId4" Type="http://schemas.openxmlformats.org/officeDocument/2006/relationships/hyperlink" Target="http://www.huffingtonpost.com/johann-hari/the-real-cause-of-addicti_b_6506936.html?fb_action_ids=10152977391675491&amp;fb_action_types=og.like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theguardian.com/commentisfree/2014/feb/17/loneliness-report-bigger-killer-obesity-lonely-people" TargetMode="External"/><Relationship Id="rId2" Type="http://schemas.openxmlformats.org/officeDocument/2006/relationships/hyperlink" Target="http://www.livestrong.com/article/66458-cure-loneliness/" TargetMode="External"/><Relationship Id="rId1" Type="http://schemas.openxmlformats.org/officeDocument/2006/relationships/slideLayout" Target="../slideLayouts/slideLayout7.xml"/><Relationship Id="rId5" Type="http://schemas.openxmlformats.org/officeDocument/2006/relationships/hyperlink" Target="http://www.succeedsocially.com/lonely" TargetMode="External"/><Relationship Id="rId4" Type="http://schemas.openxmlformats.org/officeDocument/2006/relationships/hyperlink" Target="http://www.ncbi.nlm.nih.gov/pmc/articles/PMC3890922/"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slate.com/articles/health_and_science/medical_examiner/2013/08/dangers_of_loneliness_social_isolation_is_deadlier_than_obesity.html" TargetMode="External"/><Relationship Id="rId2" Type="http://schemas.openxmlformats.org/officeDocument/2006/relationships/hyperlink" Target="http://www.besthealthmag.ca/best-you/mental-health/5-ways-to-beat-lonelines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16" y="465221"/>
            <a:ext cx="11069051" cy="5755422"/>
          </a:xfrm>
          <a:prstGeom prst="rect">
            <a:avLst/>
          </a:prstGeom>
        </p:spPr>
        <p:txBody>
          <a:bodyPr wrap="square">
            <a:spAutoFit/>
          </a:bodyPr>
          <a:lstStyle/>
          <a:p>
            <a:pPr algn="ctr"/>
            <a:r>
              <a:rPr lang="en-CA" sz="4800" b="1" dirty="0" smtClean="0"/>
              <a:t>Understanding and coping with loneliness</a:t>
            </a:r>
          </a:p>
          <a:p>
            <a:pPr algn="ctr"/>
            <a:endParaRPr lang="en-CA" sz="4800" b="1" dirty="0"/>
          </a:p>
          <a:p>
            <a:pPr algn="ctr"/>
            <a:r>
              <a:rPr lang="en-CA" sz="4800" b="1" dirty="0" smtClean="0"/>
              <a:t>OR</a:t>
            </a:r>
          </a:p>
          <a:p>
            <a:pPr algn="ctr"/>
            <a:endParaRPr lang="en-CA" sz="4800" b="1" dirty="0" smtClean="0"/>
          </a:p>
          <a:p>
            <a:pPr algn="ctr"/>
            <a:r>
              <a:rPr lang="en-CA" sz="4800" b="1" dirty="0" smtClean="0"/>
              <a:t>How loneliness can fuck you up.</a:t>
            </a:r>
          </a:p>
          <a:p>
            <a:pPr algn="ctr"/>
            <a:endParaRPr lang="en-CA" sz="4800" b="1" dirty="0" smtClean="0"/>
          </a:p>
          <a:p>
            <a:pPr algn="ctr"/>
            <a:endParaRPr lang="en-CA" sz="4800" dirty="0"/>
          </a:p>
          <a:p>
            <a:pPr algn="ctr"/>
            <a:r>
              <a:rPr lang="en-CA" sz="3200" dirty="0" smtClean="0"/>
              <a:t>By Bill Coleman PhD  (www.bcoleman.ca)</a:t>
            </a:r>
            <a:endParaRPr lang="en-CA" sz="3200" dirty="0"/>
          </a:p>
        </p:txBody>
      </p:sp>
    </p:spTree>
    <p:extLst>
      <p:ext uri="{BB962C8B-B14F-4D97-AF65-F5344CB8AC3E}">
        <p14:creationId xmlns:p14="http://schemas.microsoft.com/office/powerpoint/2010/main" val="391922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118533"/>
            <a:ext cx="11379201" cy="6740307"/>
          </a:xfrm>
          <a:prstGeom prst="rect">
            <a:avLst/>
          </a:prstGeom>
        </p:spPr>
        <p:txBody>
          <a:bodyPr wrap="square">
            <a:spAutoFit/>
          </a:bodyPr>
          <a:lstStyle/>
          <a:p>
            <a:r>
              <a:rPr lang="en-CA" sz="3600" dirty="0" smtClean="0"/>
              <a:t>The loneliness from the loss of a friend or </a:t>
            </a:r>
            <a:r>
              <a:rPr lang="en-CA" sz="3600" dirty="0" smtClean="0"/>
              <a:t>boyfriend</a:t>
            </a:r>
            <a:r>
              <a:rPr lang="en-CA" sz="3600" dirty="0" smtClean="0"/>
              <a:t> </a:t>
            </a:r>
            <a:r>
              <a:rPr lang="en-CA" sz="3600" dirty="0" smtClean="0"/>
              <a:t>does not have to last long.</a:t>
            </a:r>
          </a:p>
          <a:p>
            <a:endParaRPr lang="en-CA" sz="3600" dirty="0"/>
          </a:p>
          <a:p>
            <a:r>
              <a:rPr lang="en-CA" sz="3600" dirty="0" smtClean="0"/>
              <a:t>New relationships </a:t>
            </a:r>
          </a:p>
          <a:p>
            <a:r>
              <a:rPr lang="en-CA" sz="3600" dirty="0" smtClean="0"/>
              <a:t>usually are formed... </a:t>
            </a:r>
          </a:p>
          <a:p>
            <a:endParaRPr lang="en-CA" sz="3600" dirty="0"/>
          </a:p>
          <a:p>
            <a:r>
              <a:rPr lang="en-CA" sz="3600" dirty="0" smtClean="0"/>
              <a:t>unless you've fallen </a:t>
            </a:r>
          </a:p>
          <a:p>
            <a:r>
              <a:rPr lang="en-CA" sz="3600" dirty="0" smtClean="0"/>
              <a:t>into a way of thinking </a:t>
            </a:r>
          </a:p>
          <a:p>
            <a:r>
              <a:rPr lang="en-CA" sz="3600" dirty="0" smtClean="0"/>
              <a:t>that keeps relationships </a:t>
            </a:r>
          </a:p>
          <a:p>
            <a:r>
              <a:rPr lang="en-CA" sz="3600" dirty="0" smtClean="0"/>
              <a:t>from forming.  </a:t>
            </a:r>
          </a:p>
          <a:p>
            <a:endParaRPr lang="en-CA" sz="3600" dirty="0" smtClean="0"/>
          </a:p>
          <a:p>
            <a:r>
              <a:rPr lang="en-CA" sz="3600" dirty="0" smtClean="0"/>
              <a:t>Fear of rejection because of HIV/Hep C can cause isolation</a:t>
            </a:r>
            <a:r>
              <a:rPr lang="en-CA" dirty="0"/>
              <a:t>.</a:t>
            </a:r>
            <a:endParaRPr lang="en-CA" sz="3600" dirty="0" smtClean="0"/>
          </a:p>
        </p:txBody>
      </p:sp>
      <p:pic>
        <p:nvPicPr>
          <p:cNvPr id="4" name="Picture 3"/>
          <p:cNvPicPr>
            <a:picLocks noChangeAspect="1"/>
          </p:cNvPicPr>
          <p:nvPr/>
        </p:nvPicPr>
        <p:blipFill>
          <a:blip r:embed="rId2"/>
          <a:stretch>
            <a:fillRect/>
          </a:stretch>
        </p:blipFill>
        <p:spPr>
          <a:xfrm>
            <a:off x="5308892" y="914401"/>
            <a:ext cx="6595242" cy="4764504"/>
          </a:xfrm>
          <a:prstGeom prst="rect">
            <a:avLst/>
          </a:prstGeom>
        </p:spPr>
      </p:pic>
    </p:spTree>
    <p:extLst>
      <p:ext uri="{BB962C8B-B14F-4D97-AF65-F5344CB8AC3E}">
        <p14:creationId xmlns:p14="http://schemas.microsoft.com/office/powerpoint/2010/main" val="3662754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189" y="417095"/>
            <a:ext cx="9673391" cy="6186309"/>
          </a:xfrm>
          <a:prstGeom prst="rect">
            <a:avLst/>
          </a:prstGeom>
        </p:spPr>
        <p:txBody>
          <a:bodyPr wrap="square">
            <a:spAutoFit/>
          </a:bodyPr>
          <a:lstStyle/>
          <a:p>
            <a:r>
              <a:rPr lang="en-CA" sz="3600" b="0" i="0" dirty="0" smtClean="0">
                <a:solidFill>
                  <a:srgbClr val="000000"/>
                </a:solidFill>
                <a:effectLst/>
              </a:rPr>
              <a:t>Persistent loneliness is emotionally painful.</a:t>
            </a:r>
          </a:p>
          <a:p>
            <a:endParaRPr lang="en-CA" sz="3600" dirty="0">
              <a:solidFill>
                <a:srgbClr val="000000"/>
              </a:solidFill>
            </a:endParaRPr>
          </a:p>
          <a:p>
            <a:r>
              <a:rPr lang="en-CA" sz="3600" dirty="0" smtClean="0">
                <a:solidFill>
                  <a:srgbClr val="000000"/>
                </a:solidFill>
              </a:rPr>
              <a:t>Persistent loneliness </a:t>
            </a:r>
            <a:r>
              <a:rPr lang="en-CA" sz="3600" b="0" i="0" dirty="0" smtClean="0">
                <a:solidFill>
                  <a:srgbClr val="000000"/>
                </a:solidFill>
                <a:effectLst/>
              </a:rPr>
              <a:t>can be </a:t>
            </a:r>
          </a:p>
          <a:p>
            <a:r>
              <a:rPr lang="en-CA" sz="3600" b="0" i="0" dirty="0" smtClean="0">
                <a:solidFill>
                  <a:srgbClr val="000000"/>
                </a:solidFill>
                <a:effectLst/>
              </a:rPr>
              <a:t>more damaging to our </a:t>
            </a:r>
          </a:p>
          <a:p>
            <a:r>
              <a:rPr lang="en-CA" sz="3600" b="0" i="0" dirty="0" smtClean="0">
                <a:solidFill>
                  <a:srgbClr val="000000"/>
                </a:solidFill>
                <a:effectLst/>
              </a:rPr>
              <a:t>physical and mental </a:t>
            </a:r>
            <a:r>
              <a:rPr lang="en-CA" sz="3600" b="0" i="0" u="none" strike="noStrike" dirty="0" smtClean="0">
                <a:solidFill>
                  <a:srgbClr val="333333"/>
                </a:solidFill>
                <a:effectLst/>
              </a:rPr>
              <a:t>health</a:t>
            </a:r>
            <a:r>
              <a:rPr lang="en-CA" sz="3600" b="0" i="0" dirty="0" smtClean="0">
                <a:solidFill>
                  <a:srgbClr val="000000"/>
                </a:solidFill>
                <a:effectLst/>
              </a:rPr>
              <a:t> </a:t>
            </a:r>
          </a:p>
          <a:p>
            <a:r>
              <a:rPr lang="en-CA" sz="3600" b="0" i="0" dirty="0" smtClean="0">
                <a:solidFill>
                  <a:srgbClr val="000000"/>
                </a:solidFill>
                <a:effectLst/>
              </a:rPr>
              <a:t>than many </a:t>
            </a:r>
            <a:r>
              <a:rPr lang="en-CA" sz="3600" b="0" i="0" u="none" strike="noStrike" dirty="0" smtClean="0">
                <a:solidFill>
                  <a:srgbClr val="333333"/>
                </a:solidFill>
                <a:effectLst/>
              </a:rPr>
              <a:t>psychiatric</a:t>
            </a:r>
            <a:r>
              <a:rPr lang="en-CA" sz="3600" b="0" i="0" dirty="0" smtClean="0">
                <a:solidFill>
                  <a:srgbClr val="000000"/>
                </a:solidFill>
                <a:effectLst/>
              </a:rPr>
              <a:t> </a:t>
            </a:r>
          </a:p>
          <a:p>
            <a:r>
              <a:rPr lang="en-CA" sz="3600" b="0" i="0" dirty="0" smtClean="0">
                <a:solidFill>
                  <a:srgbClr val="000000"/>
                </a:solidFill>
                <a:effectLst/>
              </a:rPr>
              <a:t>illnesses. </a:t>
            </a:r>
          </a:p>
          <a:p>
            <a:endParaRPr lang="en-CA" sz="3600" dirty="0" smtClean="0">
              <a:solidFill>
                <a:srgbClr val="000000"/>
              </a:solidFill>
            </a:endParaRPr>
          </a:p>
          <a:p>
            <a:endParaRPr lang="en-CA" sz="3600" dirty="0">
              <a:solidFill>
                <a:srgbClr val="000000"/>
              </a:solidFill>
            </a:endParaRPr>
          </a:p>
          <a:p>
            <a:r>
              <a:rPr lang="en-CA" sz="3600" dirty="0" smtClean="0">
                <a:solidFill>
                  <a:schemeClr val="accent2"/>
                </a:solidFill>
              </a:rPr>
              <a:t>Persistent loneliness is harmful, and may have a negative effect on HIV/Hep C status.</a:t>
            </a:r>
            <a:endParaRPr lang="en-CA" sz="3600" dirty="0">
              <a:solidFill>
                <a:schemeClr val="accent2"/>
              </a:solidFill>
            </a:endParaRPr>
          </a:p>
        </p:txBody>
      </p:sp>
      <p:pic>
        <p:nvPicPr>
          <p:cNvPr id="4" name="Picture 3"/>
          <p:cNvPicPr>
            <a:picLocks noChangeAspect="1"/>
          </p:cNvPicPr>
          <p:nvPr/>
        </p:nvPicPr>
        <p:blipFill>
          <a:blip r:embed="rId2"/>
          <a:stretch>
            <a:fillRect/>
          </a:stretch>
        </p:blipFill>
        <p:spPr>
          <a:xfrm>
            <a:off x="6128084" y="1219615"/>
            <a:ext cx="5342021" cy="4090322"/>
          </a:xfrm>
          <a:prstGeom prst="rect">
            <a:avLst/>
          </a:prstGeom>
        </p:spPr>
      </p:pic>
    </p:spTree>
    <p:extLst>
      <p:ext uri="{BB962C8B-B14F-4D97-AF65-F5344CB8AC3E}">
        <p14:creationId xmlns:p14="http://schemas.microsoft.com/office/powerpoint/2010/main" val="1448797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9831" y="802105"/>
            <a:ext cx="10224169" cy="5078313"/>
          </a:xfrm>
          <a:prstGeom prst="rect">
            <a:avLst/>
          </a:prstGeom>
        </p:spPr>
        <p:txBody>
          <a:bodyPr wrap="square">
            <a:spAutoFit/>
          </a:bodyPr>
          <a:lstStyle/>
          <a:p>
            <a:r>
              <a:rPr lang="en-CA" sz="3600" dirty="0"/>
              <a:t>L</a:t>
            </a:r>
            <a:r>
              <a:rPr lang="en-CA" sz="3600" dirty="0" smtClean="0"/>
              <a:t>onely people often have experienced more loss or trauma than others</a:t>
            </a:r>
            <a:r>
              <a:rPr lang="en-CA" sz="3600" dirty="0" smtClean="0"/>
              <a:t>.</a:t>
            </a:r>
          </a:p>
          <a:p>
            <a:r>
              <a:rPr lang="en-CA" sz="3600" dirty="0" smtClean="0"/>
              <a:t>Being gay can cause guy to</a:t>
            </a:r>
          </a:p>
          <a:p>
            <a:r>
              <a:rPr lang="en-CA" sz="3600" dirty="0" smtClean="0"/>
              <a:t>Withdraw as a kid.</a:t>
            </a:r>
            <a:endParaRPr lang="en-CA" sz="3600" dirty="0" smtClean="0"/>
          </a:p>
          <a:p>
            <a:endParaRPr lang="en-CA" sz="3600" dirty="0"/>
          </a:p>
          <a:p>
            <a:r>
              <a:rPr lang="en-CA" sz="3600" dirty="0" smtClean="0"/>
              <a:t>Lonely people often have </a:t>
            </a:r>
          </a:p>
          <a:p>
            <a:r>
              <a:rPr lang="en-CA" sz="3600" dirty="0" smtClean="0"/>
              <a:t>had a childhood spent </a:t>
            </a:r>
          </a:p>
          <a:p>
            <a:r>
              <a:rPr lang="en-CA" sz="3600" dirty="0" smtClean="0"/>
              <a:t>with negative, critical </a:t>
            </a:r>
          </a:p>
          <a:p>
            <a:r>
              <a:rPr lang="en-CA" sz="3600" dirty="0" smtClean="0"/>
              <a:t>and harsh parenting.</a:t>
            </a:r>
            <a:endParaRPr lang="en-CA" sz="3600" dirty="0"/>
          </a:p>
        </p:txBody>
      </p:sp>
      <p:pic>
        <p:nvPicPr>
          <p:cNvPr id="3" name="Picture 2"/>
          <p:cNvPicPr>
            <a:picLocks noChangeAspect="1"/>
          </p:cNvPicPr>
          <p:nvPr/>
        </p:nvPicPr>
        <p:blipFill>
          <a:blip r:embed="rId2"/>
          <a:stretch>
            <a:fillRect/>
          </a:stretch>
        </p:blipFill>
        <p:spPr>
          <a:xfrm>
            <a:off x="6571915" y="1661250"/>
            <a:ext cx="5384490" cy="4585230"/>
          </a:xfrm>
          <a:prstGeom prst="rect">
            <a:avLst/>
          </a:prstGeom>
        </p:spPr>
      </p:pic>
    </p:spTree>
    <p:extLst>
      <p:ext uri="{BB962C8B-B14F-4D97-AF65-F5344CB8AC3E}">
        <p14:creationId xmlns:p14="http://schemas.microsoft.com/office/powerpoint/2010/main" val="2229075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933" y="643466"/>
            <a:ext cx="11125200" cy="4524315"/>
          </a:xfrm>
          <a:prstGeom prst="rect">
            <a:avLst/>
          </a:prstGeom>
        </p:spPr>
        <p:txBody>
          <a:bodyPr wrap="square">
            <a:spAutoFit/>
          </a:bodyPr>
          <a:lstStyle/>
          <a:p>
            <a:r>
              <a:rPr lang="en-CA" sz="3200" dirty="0"/>
              <a:t>Lonely people remember their </a:t>
            </a:r>
            <a:endParaRPr lang="en-CA" sz="3200" dirty="0" smtClean="0"/>
          </a:p>
          <a:p>
            <a:r>
              <a:rPr lang="en-CA" sz="3200" dirty="0" smtClean="0"/>
              <a:t>parents as being </a:t>
            </a:r>
            <a:r>
              <a:rPr lang="en-CA" sz="3200" dirty="0"/>
              <a:t>disagreeable, </a:t>
            </a:r>
            <a:endParaRPr lang="en-CA" sz="3200" dirty="0" smtClean="0"/>
          </a:p>
          <a:p>
            <a:r>
              <a:rPr lang="en-CA" sz="3200" dirty="0" smtClean="0"/>
              <a:t>remote</a:t>
            </a:r>
            <a:r>
              <a:rPr lang="en-CA" sz="3200" dirty="0"/>
              <a:t>, and </a:t>
            </a:r>
            <a:r>
              <a:rPr lang="en-CA" sz="3200" dirty="0" smtClean="0"/>
              <a:t>untrustworthy.</a:t>
            </a:r>
          </a:p>
          <a:p>
            <a:endParaRPr lang="en-CA" sz="3200" dirty="0" smtClean="0"/>
          </a:p>
          <a:p>
            <a:endParaRPr lang="en-CA" sz="3200" dirty="0"/>
          </a:p>
          <a:p>
            <a:endParaRPr lang="en-CA" sz="3200" dirty="0"/>
          </a:p>
          <a:p>
            <a:pPr algn="r"/>
            <a:endParaRPr lang="en-CA" sz="3200" dirty="0" smtClean="0"/>
          </a:p>
          <a:p>
            <a:pPr algn="r"/>
            <a:r>
              <a:rPr lang="en-CA" sz="3200" dirty="0" smtClean="0"/>
              <a:t>The loneliest people </a:t>
            </a:r>
            <a:r>
              <a:rPr lang="en-CA" sz="3200" dirty="0"/>
              <a:t>of all </a:t>
            </a:r>
            <a:r>
              <a:rPr lang="en-CA" sz="3200" dirty="0" smtClean="0"/>
              <a:t>were</a:t>
            </a:r>
          </a:p>
          <a:p>
            <a:pPr algn="r"/>
            <a:r>
              <a:rPr lang="en-CA" sz="3200" dirty="0" smtClean="0"/>
              <a:t> those </a:t>
            </a:r>
            <a:r>
              <a:rPr lang="en-CA" sz="3200" dirty="0"/>
              <a:t>whose parents had divorced. </a:t>
            </a:r>
          </a:p>
        </p:txBody>
      </p:sp>
      <p:pic>
        <p:nvPicPr>
          <p:cNvPr id="3" name="Picture 2"/>
          <p:cNvPicPr>
            <a:picLocks noChangeAspect="1"/>
          </p:cNvPicPr>
          <p:nvPr/>
        </p:nvPicPr>
        <p:blipFill>
          <a:blip r:embed="rId2"/>
          <a:stretch>
            <a:fillRect/>
          </a:stretch>
        </p:blipFill>
        <p:spPr>
          <a:xfrm>
            <a:off x="6585022" y="643466"/>
            <a:ext cx="4325866" cy="2878667"/>
          </a:xfrm>
          <a:prstGeom prst="rect">
            <a:avLst/>
          </a:prstGeom>
        </p:spPr>
      </p:pic>
      <p:pic>
        <p:nvPicPr>
          <p:cNvPr id="4" name="Picture 3"/>
          <p:cNvPicPr>
            <a:picLocks noChangeAspect="1"/>
          </p:cNvPicPr>
          <p:nvPr/>
        </p:nvPicPr>
        <p:blipFill>
          <a:blip r:embed="rId3"/>
          <a:stretch>
            <a:fillRect/>
          </a:stretch>
        </p:blipFill>
        <p:spPr>
          <a:xfrm>
            <a:off x="397975" y="2538462"/>
            <a:ext cx="4952958" cy="3709937"/>
          </a:xfrm>
          <a:prstGeom prst="rect">
            <a:avLst/>
          </a:prstGeom>
        </p:spPr>
      </p:pic>
    </p:spTree>
    <p:extLst>
      <p:ext uri="{BB962C8B-B14F-4D97-AF65-F5344CB8AC3E}">
        <p14:creationId xmlns:p14="http://schemas.microsoft.com/office/powerpoint/2010/main" val="754383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5284" y="513347"/>
            <a:ext cx="6368716" cy="1723549"/>
          </a:xfrm>
          <a:prstGeom prst="rect">
            <a:avLst/>
          </a:prstGeom>
        </p:spPr>
        <p:txBody>
          <a:bodyPr wrap="square">
            <a:spAutoFit/>
          </a:bodyPr>
          <a:lstStyle/>
          <a:p>
            <a:endParaRPr lang="en-CA" dirty="0" smtClean="0"/>
          </a:p>
          <a:p>
            <a:r>
              <a:rPr lang="en-CA" sz="4400" b="1" dirty="0" smtClean="0"/>
              <a:t>The Effects of Loneliness.</a:t>
            </a:r>
          </a:p>
          <a:p>
            <a:endParaRPr lang="en-CA" sz="4400" b="1" dirty="0"/>
          </a:p>
        </p:txBody>
      </p:sp>
      <p:pic>
        <p:nvPicPr>
          <p:cNvPr id="3" name="Picture 2"/>
          <p:cNvPicPr>
            <a:picLocks noChangeAspect="1"/>
          </p:cNvPicPr>
          <p:nvPr/>
        </p:nvPicPr>
        <p:blipFill>
          <a:blip r:embed="rId2"/>
          <a:stretch>
            <a:fillRect/>
          </a:stretch>
        </p:blipFill>
        <p:spPr>
          <a:xfrm>
            <a:off x="2371307" y="1929851"/>
            <a:ext cx="6863282" cy="4567202"/>
          </a:xfrm>
          <a:prstGeom prst="rect">
            <a:avLst/>
          </a:prstGeom>
        </p:spPr>
      </p:pic>
    </p:spTree>
    <p:extLst>
      <p:ext uri="{BB962C8B-B14F-4D97-AF65-F5344CB8AC3E}">
        <p14:creationId xmlns:p14="http://schemas.microsoft.com/office/powerpoint/2010/main" val="3731264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18147"/>
            <a:ext cx="11582400" cy="5632311"/>
          </a:xfrm>
          <a:prstGeom prst="rect">
            <a:avLst/>
          </a:prstGeom>
        </p:spPr>
        <p:txBody>
          <a:bodyPr wrap="square">
            <a:spAutoFit/>
          </a:bodyPr>
          <a:lstStyle/>
          <a:p>
            <a:r>
              <a:rPr lang="en-CA" sz="3600" dirty="0" smtClean="0"/>
              <a:t>Lonely people </a:t>
            </a:r>
            <a:r>
              <a:rPr lang="en-CA" sz="3600" b="1" dirty="0" smtClean="0"/>
              <a:t>sleep poorly. </a:t>
            </a:r>
          </a:p>
          <a:p>
            <a:endParaRPr lang="en-CA" sz="3600" dirty="0"/>
          </a:p>
          <a:p>
            <a:r>
              <a:rPr lang="en-CA" sz="3600" dirty="0" smtClean="0"/>
              <a:t>Lonely people experience </a:t>
            </a:r>
            <a:r>
              <a:rPr lang="en-CA" sz="3600" b="1" dirty="0" smtClean="0"/>
              <a:t>severe depression </a:t>
            </a:r>
            <a:r>
              <a:rPr lang="en-CA" sz="3600" dirty="0" smtClean="0"/>
              <a:t>and </a:t>
            </a:r>
            <a:r>
              <a:rPr lang="en-CA" sz="3600" b="1" dirty="0" smtClean="0"/>
              <a:t>anxiety.</a:t>
            </a:r>
            <a:r>
              <a:rPr lang="en-CA" sz="3600" dirty="0" smtClean="0"/>
              <a:t> </a:t>
            </a:r>
          </a:p>
          <a:p>
            <a:endParaRPr lang="en-CA" sz="3600" dirty="0" smtClean="0"/>
          </a:p>
          <a:p>
            <a:r>
              <a:rPr lang="en-CA" sz="3600" dirty="0" smtClean="0"/>
              <a:t>Lonely people have </a:t>
            </a:r>
            <a:r>
              <a:rPr lang="en-CA" sz="3600" b="1" dirty="0" smtClean="0"/>
              <a:t>reduced immune </a:t>
            </a:r>
            <a:r>
              <a:rPr lang="en-CA" sz="3600" dirty="0" smtClean="0"/>
              <a:t>and </a:t>
            </a:r>
            <a:r>
              <a:rPr lang="en-CA" sz="3600" b="1" dirty="0" smtClean="0"/>
              <a:t>cardiovascular functioning.  </a:t>
            </a:r>
            <a:r>
              <a:rPr lang="en-CA" sz="3600" dirty="0" smtClean="0"/>
              <a:t>This can cause problems for HIV/Hep C positive persons.</a:t>
            </a:r>
          </a:p>
          <a:p>
            <a:endParaRPr lang="en-CA" sz="3600" dirty="0" smtClean="0"/>
          </a:p>
          <a:p>
            <a:r>
              <a:rPr lang="en-CA" sz="3600" dirty="0" smtClean="0"/>
              <a:t>Lonely people exhibit signs of </a:t>
            </a:r>
            <a:r>
              <a:rPr lang="en-CA" sz="3600" b="1" dirty="0" smtClean="0"/>
              <a:t>early cognitive decline </a:t>
            </a:r>
            <a:r>
              <a:rPr lang="en-CA" sz="3600" dirty="0" smtClean="0"/>
              <a:t>that grows more severe over time.</a:t>
            </a:r>
            <a:endParaRPr lang="en-CA" sz="3600" dirty="0"/>
          </a:p>
        </p:txBody>
      </p:sp>
    </p:spTree>
    <p:extLst>
      <p:ext uri="{BB962C8B-B14F-4D97-AF65-F5344CB8AC3E}">
        <p14:creationId xmlns:p14="http://schemas.microsoft.com/office/powerpoint/2010/main" val="29668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2" y="721895"/>
            <a:ext cx="10876547" cy="6247864"/>
          </a:xfrm>
          <a:prstGeom prst="rect">
            <a:avLst/>
          </a:prstGeom>
        </p:spPr>
        <p:txBody>
          <a:bodyPr wrap="square">
            <a:spAutoFit/>
          </a:bodyPr>
          <a:lstStyle/>
          <a:p>
            <a:r>
              <a:rPr lang="en-CA" sz="4000" dirty="0" smtClean="0"/>
              <a:t>Lonely people frequently feel: </a:t>
            </a:r>
          </a:p>
          <a:p>
            <a:endParaRPr lang="en-CA" sz="4000" dirty="0" smtClean="0"/>
          </a:p>
          <a:p>
            <a:pPr marL="571500" indent="-571500">
              <a:buFont typeface="Arial" panose="020B0604020202020204" pitchFamily="34" charset="0"/>
              <a:buChar char="•"/>
            </a:pPr>
            <a:r>
              <a:rPr lang="en-CA" sz="4000" dirty="0" smtClean="0"/>
              <a:t>That they are disliked </a:t>
            </a:r>
          </a:p>
          <a:p>
            <a:pPr marL="571500" indent="-571500">
              <a:buFont typeface="Arial" panose="020B0604020202020204" pitchFamily="34" charset="0"/>
              <a:buChar char="•"/>
            </a:pPr>
            <a:r>
              <a:rPr lang="en-CA" sz="4000" dirty="0"/>
              <a:t>S</a:t>
            </a:r>
            <a:r>
              <a:rPr lang="en-CA" sz="4000" dirty="0" smtClean="0"/>
              <a:t>elf-obsessed</a:t>
            </a:r>
          </a:p>
          <a:p>
            <a:pPr marL="571500" indent="-571500">
              <a:buFont typeface="Arial" panose="020B0604020202020204" pitchFamily="34" charset="0"/>
              <a:buChar char="•"/>
            </a:pPr>
            <a:r>
              <a:rPr lang="en-CA" sz="4000" dirty="0" smtClean="0"/>
              <a:t>A lack of empathy with others </a:t>
            </a:r>
          </a:p>
          <a:p>
            <a:endParaRPr lang="en-CA" sz="4000" dirty="0"/>
          </a:p>
          <a:p>
            <a:r>
              <a:rPr lang="en-CA" sz="4000" dirty="0" smtClean="0"/>
              <a:t>Lonely gay guys may</a:t>
            </a:r>
            <a:r>
              <a:rPr lang="en-CA" sz="4000" dirty="0" smtClean="0"/>
              <a:t> </a:t>
            </a:r>
            <a:r>
              <a:rPr lang="en-CA" sz="4000" dirty="0" smtClean="0"/>
              <a:t>fear rejection and keep themselves at a distance, which feeds the loneliness.  Having HIV/Hep C can cause additional fear of rejection.</a:t>
            </a:r>
            <a:endParaRPr lang="en-CA" sz="4000" dirty="0"/>
          </a:p>
        </p:txBody>
      </p:sp>
      <p:pic>
        <p:nvPicPr>
          <p:cNvPr id="3" name="Picture 2"/>
          <p:cNvPicPr>
            <a:picLocks noChangeAspect="1"/>
          </p:cNvPicPr>
          <p:nvPr/>
        </p:nvPicPr>
        <p:blipFill>
          <a:blip r:embed="rId2"/>
          <a:stretch>
            <a:fillRect/>
          </a:stretch>
        </p:blipFill>
        <p:spPr>
          <a:xfrm>
            <a:off x="7524910" y="964834"/>
            <a:ext cx="4280326" cy="3206113"/>
          </a:xfrm>
          <a:prstGeom prst="rect">
            <a:avLst/>
          </a:prstGeom>
        </p:spPr>
      </p:pic>
    </p:spTree>
    <p:extLst>
      <p:ext uri="{BB962C8B-B14F-4D97-AF65-F5344CB8AC3E}">
        <p14:creationId xmlns:p14="http://schemas.microsoft.com/office/powerpoint/2010/main" val="697118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095" y="192505"/>
            <a:ext cx="11133221" cy="6617196"/>
          </a:xfrm>
          <a:prstGeom prst="rect">
            <a:avLst/>
          </a:prstGeom>
        </p:spPr>
        <p:txBody>
          <a:bodyPr wrap="square">
            <a:spAutoFit/>
          </a:bodyPr>
          <a:lstStyle/>
          <a:p>
            <a:r>
              <a:rPr lang="en-CA" sz="3600" dirty="0" smtClean="0"/>
              <a:t>Lonely </a:t>
            </a:r>
            <a:r>
              <a:rPr lang="en-CA" sz="3600" dirty="0" smtClean="0"/>
              <a:t>gay guys</a:t>
            </a:r>
            <a:r>
              <a:rPr lang="en-CA" sz="3600" dirty="0" smtClean="0"/>
              <a:t> </a:t>
            </a:r>
            <a:r>
              <a:rPr lang="en-CA" sz="3600" dirty="0" smtClean="0"/>
              <a:t>consume more drugs/alcohol and get less exercise than those who are not lonely.</a:t>
            </a:r>
          </a:p>
          <a:p>
            <a:endParaRPr lang="en-CA" sz="3600" dirty="0"/>
          </a:p>
          <a:p>
            <a:r>
              <a:rPr lang="en-CA" sz="3600" dirty="0"/>
              <a:t>L</a:t>
            </a:r>
            <a:r>
              <a:rPr lang="en-CA" sz="3600" dirty="0" smtClean="0"/>
              <a:t>onely </a:t>
            </a:r>
            <a:r>
              <a:rPr lang="en-CA" sz="3600" dirty="0" smtClean="0"/>
              <a:t>gay guys</a:t>
            </a:r>
            <a:r>
              <a:rPr lang="en-CA" sz="3600" dirty="0" smtClean="0"/>
              <a:t> </a:t>
            </a:r>
            <a:r>
              <a:rPr lang="en-CA" sz="3600" dirty="0" smtClean="0"/>
              <a:t>have:</a:t>
            </a:r>
          </a:p>
          <a:p>
            <a:pPr marL="571500" indent="-571500">
              <a:buFont typeface="Arial" panose="020B0604020202020204" pitchFamily="34" charset="0"/>
              <a:buChar char="•"/>
            </a:pPr>
            <a:r>
              <a:rPr lang="en-CA" sz="3600" dirty="0"/>
              <a:t>A</a:t>
            </a:r>
            <a:r>
              <a:rPr lang="en-CA" sz="3600" dirty="0" smtClean="0"/>
              <a:t> diet higher in fat </a:t>
            </a:r>
          </a:p>
          <a:p>
            <a:pPr marL="571500" indent="-571500">
              <a:buFont typeface="Arial" panose="020B0604020202020204" pitchFamily="34" charset="0"/>
              <a:buChar char="•"/>
            </a:pPr>
            <a:r>
              <a:rPr lang="en-CA" sz="3600" dirty="0" smtClean="0"/>
              <a:t>Restless sleep that is  </a:t>
            </a:r>
          </a:p>
          <a:p>
            <a:r>
              <a:rPr lang="en-CA" sz="3600" dirty="0" smtClean="0"/>
              <a:t>	less efficient </a:t>
            </a:r>
          </a:p>
          <a:p>
            <a:pPr marL="571500" indent="-571500">
              <a:buFont typeface="Arial" panose="020B0604020202020204" pitchFamily="34" charset="0"/>
              <a:buChar char="•"/>
            </a:pPr>
            <a:r>
              <a:rPr lang="en-CA" sz="3600" dirty="0"/>
              <a:t>R</a:t>
            </a:r>
            <a:r>
              <a:rPr lang="en-CA" sz="3600" dirty="0" smtClean="0"/>
              <a:t>eport more daytime</a:t>
            </a:r>
          </a:p>
          <a:p>
            <a:r>
              <a:rPr lang="en-CA" sz="3600" dirty="0"/>
              <a:t>	</a:t>
            </a:r>
            <a:r>
              <a:rPr lang="en-CA" sz="3600" dirty="0" smtClean="0"/>
              <a:t>fatigue </a:t>
            </a:r>
          </a:p>
          <a:p>
            <a:endParaRPr lang="en-CA" sz="2800" dirty="0"/>
          </a:p>
          <a:p>
            <a:endParaRPr lang="en-CA" sz="2400" dirty="0" smtClean="0"/>
          </a:p>
          <a:p>
            <a:r>
              <a:rPr lang="en-CA" sz="2400" dirty="0" smtClean="0"/>
              <a:t>Loneliness also disrupts the regulation of cellular processes deep within the body, predisposing us to premature aging.</a:t>
            </a:r>
            <a:endParaRPr lang="en-CA" sz="2400" dirty="0"/>
          </a:p>
        </p:txBody>
      </p:sp>
      <p:pic>
        <p:nvPicPr>
          <p:cNvPr id="3" name="Picture 2"/>
          <p:cNvPicPr>
            <a:picLocks noChangeAspect="1"/>
          </p:cNvPicPr>
          <p:nvPr/>
        </p:nvPicPr>
        <p:blipFill>
          <a:blip r:embed="rId2"/>
          <a:stretch>
            <a:fillRect/>
          </a:stretch>
        </p:blipFill>
        <p:spPr>
          <a:xfrm>
            <a:off x="5206551" y="1703843"/>
            <a:ext cx="6552314" cy="3991104"/>
          </a:xfrm>
          <a:prstGeom prst="rect">
            <a:avLst/>
          </a:prstGeom>
        </p:spPr>
      </p:pic>
    </p:spTree>
    <p:extLst>
      <p:ext uri="{BB962C8B-B14F-4D97-AF65-F5344CB8AC3E}">
        <p14:creationId xmlns:p14="http://schemas.microsoft.com/office/powerpoint/2010/main" val="8989564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0653" y="898358"/>
            <a:ext cx="10331115" cy="5016758"/>
          </a:xfrm>
          <a:prstGeom prst="rect">
            <a:avLst/>
          </a:prstGeom>
        </p:spPr>
        <p:txBody>
          <a:bodyPr wrap="square">
            <a:spAutoFit/>
          </a:bodyPr>
          <a:lstStyle/>
          <a:p>
            <a:r>
              <a:rPr lang="en-CA" sz="3200" dirty="0" smtClean="0"/>
              <a:t>Lonely </a:t>
            </a:r>
            <a:r>
              <a:rPr lang="en-CA" sz="3200" dirty="0" smtClean="0"/>
              <a:t>gay guys</a:t>
            </a:r>
            <a:r>
              <a:rPr lang="en-CA" sz="3200" dirty="0" smtClean="0"/>
              <a:t> </a:t>
            </a:r>
            <a:r>
              <a:rPr lang="en-CA" sz="3200" dirty="0" smtClean="0"/>
              <a:t>pay more attention to negative  interactions (like disagreements or criticism). </a:t>
            </a:r>
          </a:p>
          <a:p>
            <a:endParaRPr lang="en-CA" sz="3200" dirty="0"/>
          </a:p>
          <a:p>
            <a:r>
              <a:rPr lang="en-CA" sz="3200" dirty="0" smtClean="0"/>
              <a:t>Lonely </a:t>
            </a:r>
            <a:r>
              <a:rPr lang="en-CA" sz="3200" dirty="0" smtClean="0"/>
              <a:t>gay guys</a:t>
            </a:r>
            <a:r>
              <a:rPr lang="en-CA" sz="3200" dirty="0" smtClean="0"/>
              <a:t> </a:t>
            </a:r>
            <a:r>
              <a:rPr lang="en-CA" sz="3200" dirty="0" smtClean="0"/>
              <a:t>remember more of the negative things that happened during an encounter with another person, and fewer positive things.  Being HIV+ or Hep C+ can cause one to have a negative view of the world.</a:t>
            </a:r>
          </a:p>
          <a:p>
            <a:endParaRPr lang="en-CA" sz="3200" dirty="0"/>
          </a:p>
          <a:p>
            <a:r>
              <a:rPr lang="en-CA" sz="3200" dirty="0" smtClean="0"/>
              <a:t>The angry/bitchy </a:t>
            </a:r>
            <a:r>
              <a:rPr lang="en-CA" sz="3200" dirty="0" smtClean="0"/>
              <a:t>guy</a:t>
            </a:r>
            <a:r>
              <a:rPr lang="en-CA" sz="3200" dirty="0" smtClean="0"/>
              <a:t> </a:t>
            </a:r>
            <a:r>
              <a:rPr lang="en-CA" sz="3200" dirty="0" smtClean="0"/>
              <a:t>may just be lonely for a long time and they are expecting bad things to happen.</a:t>
            </a:r>
            <a:endParaRPr lang="en-CA" sz="3200" dirty="0"/>
          </a:p>
        </p:txBody>
      </p:sp>
    </p:spTree>
    <p:extLst>
      <p:ext uri="{BB962C8B-B14F-4D97-AF65-F5344CB8AC3E}">
        <p14:creationId xmlns:p14="http://schemas.microsoft.com/office/powerpoint/2010/main" val="314589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021" y="187452"/>
            <a:ext cx="10764252" cy="6494085"/>
          </a:xfrm>
          <a:prstGeom prst="rect">
            <a:avLst/>
          </a:prstGeom>
        </p:spPr>
        <p:txBody>
          <a:bodyPr wrap="square">
            <a:spAutoFit/>
          </a:bodyPr>
          <a:lstStyle/>
          <a:p>
            <a:r>
              <a:rPr lang="en-CA" sz="3200" dirty="0" smtClean="0"/>
              <a:t>Loneliness has a wide range of negative effects on both physical and mental health. Some of the health risks associated with loneliness include:</a:t>
            </a:r>
          </a:p>
          <a:p>
            <a:endParaRPr lang="en-CA" sz="3200" dirty="0" smtClean="0"/>
          </a:p>
          <a:p>
            <a:pPr marL="457200" indent="-457200">
              <a:buFont typeface="Arial" panose="020B0604020202020204" pitchFamily="34" charset="0"/>
              <a:buChar char="•"/>
            </a:pPr>
            <a:r>
              <a:rPr lang="en-CA" sz="3200" dirty="0" smtClean="0"/>
              <a:t>Depression and suicide</a:t>
            </a:r>
          </a:p>
          <a:p>
            <a:pPr marL="457200" indent="-457200">
              <a:buFont typeface="Arial" panose="020B0604020202020204" pitchFamily="34" charset="0"/>
              <a:buChar char="•"/>
            </a:pPr>
            <a:r>
              <a:rPr lang="en-CA" sz="3200" dirty="0" smtClean="0"/>
              <a:t>Cardiovascular disease and stroke</a:t>
            </a:r>
          </a:p>
          <a:p>
            <a:pPr marL="457200" indent="-457200">
              <a:buFont typeface="Arial" panose="020B0604020202020204" pitchFamily="34" charset="0"/>
              <a:buChar char="•"/>
            </a:pPr>
            <a:r>
              <a:rPr lang="en-CA" sz="3200" dirty="0" smtClean="0"/>
              <a:t>Increased stress levels</a:t>
            </a:r>
          </a:p>
          <a:p>
            <a:pPr marL="457200" indent="-457200">
              <a:buFont typeface="Arial" panose="020B0604020202020204" pitchFamily="34" charset="0"/>
              <a:buChar char="•"/>
            </a:pPr>
            <a:r>
              <a:rPr lang="en-CA" sz="3200" dirty="0" smtClean="0"/>
              <a:t>Decreased memory and learning</a:t>
            </a:r>
          </a:p>
          <a:p>
            <a:pPr marL="457200" indent="-457200">
              <a:buFont typeface="Arial" panose="020B0604020202020204" pitchFamily="34" charset="0"/>
              <a:buChar char="•"/>
            </a:pPr>
            <a:r>
              <a:rPr lang="en-CA" sz="3200" dirty="0" smtClean="0"/>
              <a:t>Antisocial behavior</a:t>
            </a:r>
          </a:p>
          <a:p>
            <a:pPr marL="457200" indent="-457200">
              <a:buFont typeface="Arial" panose="020B0604020202020204" pitchFamily="34" charset="0"/>
              <a:buChar char="•"/>
            </a:pPr>
            <a:r>
              <a:rPr lang="en-CA" sz="3200" dirty="0" smtClean="0"/>
              <a:t>Poor decision-making</a:t>
            </a:r>
          </a:p>
          <a:p>
            <a:pPr marL="457200" indent="-457200">
              <a:buFont typeface="Arial" panose="020B0604020202020204" pitchFamily="34" charset="0"/>
              <a:buChar char="•"/>
            </a:pPr>
            <a:r>
              <a:rPr lang="en-CA" sz="3200" dirty="0" smtClean="0"/>
              <a:t>Alcohol and drug use</a:t>
            </a:r>
          </a:p>
          <a:p>
            <a:pPr marL="457200" indent="-457200">
              <a:buFont typeface="Arial" panose="020B0604020202020204" pitchFamily="34" charset="0"/>
              <a:buChar char="•"/>
            </a:pPr>
            <a:r>
              <a:rPr lang="en-CA" sz="3200" dirty="0" smtClean="0"/>
              <a:t>The progression of Alzheimer's disease</a:t>
            </a:r>
          </a:p>
          <a:p>
            <a:pPr marL="457200" indent="-457200">
              <a:buFont typeface="Arial" panose="020B0604020202020204" pitchFamily="34" charset="0"/>
              <a:buChar char="•"/>
            </a:pPr>
            <a:r>
              <a:rPr lang="en-CA" sz="3200" dirty="0" smtClean="0"/>
              <a:t>Altered brain function</a:t>
            </a:r>
            <a:endParaRPr lang="en-CA" sz="3200" dirty="0"/>
          </a:p>
        </p:txBody>
      </p:sp>
      <p:pic>
        <p:nvPicPr>
          <p:cNvPr id="3" name="Picture 2"/>
          <p:cNvPicPr>
            <a:picLocks noChangeAspect="1"/>
          </p:cNvPicPr>
          <p:nvPr/>
        </p:nvPicPr>
        <p:blipFill>
          <a:blip r:embed="rId2"/>
          <a:stretch>
            <a:fillRect/>
          </a:stretch>
        </p:blipFill>
        <p:spPr>
          <a:xfrm>
            <a:off x="7016912" y="1764632"/>
            <a:ext cx="4517361" cy="3529263"/>
          </a:xfrm>
          <a:prstGeom prst="rect">
            <a:avLst/>
          </a:prstGeom>
        </p:spPr>
      </p:pic>
    </p:spTree>
    <p:extLst>
      <p:ext uri="{BB962C8B-B14F-4D97-AF65-F5344CB8AC3E}">
        <p14:creationId xmlns:p14="http://schemas.microsoft.com/office/powerpoint/2010/main" val="3300025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ntent.presentermedia.com/files/clipart/00005000/5156/group_session_md_w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26968"/>
            <a:ext cx="10732168" cy="7090611"/>
          </a:xfrm>
          <a:prstGeom prst="rect">
            <a:avLst/>
          </a:prstGeom>
          <a:noFill/>
          <a:effectLst>
            <a:glow>
              <a:schemeClr val="accent5">
                <a:satMod val="175000"/>
                <a:alpha val="40000"/>
              </a:schemeClr>
            </a:glow>
            <a:outerShdw blurRad="50800" dir="5400000" algn="ctr" rotWithShape="0">
              <a:schemeClr val="accent4"/>
            </a:outerShdw>
            <a:softEdge rad="0"/>
          </a:effectLst>
          <a:scene3d>
            <a:camera prst="orthographicFront"/>
            <a:lightRig rig="morning" dir="t"/>
          </a:scene3d>
          <a:extLst>
            <a:ext uri="{909E8E84-426E-40DD-AFC4-6F175D3DCCD1}">
              <a14:hiddenFill xmlns:a14="http://schemas.microsoft.com/office/drawing/2010/main">
                <a:solidFill>
                  <a:srgbClr val="FFFFFF"/>
                </a:solidFill>
              </a14:hiddenFill>
            </a:ext>
          </a:extLst>
        </p:spPr>
      </p:pic>
      <p:sp>
        <p:nvSpPr>
          <p:cNvPr id="2" name="Rectangle 1"/>
          <p:cNvSpPr/>
          <p:nvPr/>
        </p:nvSpPr>
        <p:spPr>
          <a:xfrm>
            <a:off x="1572126" y="-256674"/>
            <a:ext cx="8855243" cy="1323439"/>
          </a:xfrm>
          <a:prstGeom prst="rect">
            <a:avLst/>
          </a:prstGeom>
        </p:spPr>
        <p:txBody>
          <a:bodyPr wrap="square">
            <a:spAutoFit/>
          </a:bodyPr>
          <a:lstStyle/>
          <a:p>
            <a:pPr algn="ctr"/>
            <a:endParaRPr lang="en-CA" dirty="0"/>
          </a:p>
          <a:p>
            <a:pPr algn="ctr"/>
            <a:endParaRPr lang="en-CA" dirty="0" smtClean="0"/>
          </a:p>
          <a:p>
            <a:pPr algn="ctr"/>
            <a:r>
              <a:rPr lang="en-CA" sz="4400" b="1" dirty="0" smtClean="0"/>
              <a:t>REVIEW OF LAST PRESENTION</a:t>
            </a:r>
            <a:endParaRPr lang="en-CA" sz="4400" b="1" dirty="0"/>
          </a:p>
        </p:txBody>
      </p:sp>
    </p:spTree>
    <p:extLst>
      <p:ext uri="{BB962C8B-B14F-4D97-AF65-F5344CB8AC3E}">
        <p14:creationId xmlns:p14="http://schemas.microsoft.com/office/powerpoint/2010/main" val="1558969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147" y="593558"/>
            <a:ext cx="10828421" cy="4832092"/>
          </a:xfrm>
          <a:prstGeom prst="rect">
            <a:avLst/>
          </a:prstGeom>
        </p:spPr>
        <p:txBody>
          <a:bodyPr wrap="square">
            <a:spAutoFit/>
          </a:bodyPr>
          <a:lstStyle/>
          <a:p>
            <a:r>
              <a:rPr lang="en-CA" sz="2800" dirty="0" smtClean="0"/>
              <a:t>A lonely gay guy may feel:</a:t>
            </a:r>
          </a:p>
          <a:p>
            <a:endParaRPr lang="en-CA" sz="2800" dirty="0" smtClean="0"/>
          </a:p>
          <a:p>
            <a:pPr marL="457200" indent="-457200">
              <a:buFont typeface="Arial" panose="020B0604020202020204" pitchFamily="34" charset="0"/>
              <a:buChar char="•"/>
            </a:pPr>
            <a:r>
              <a:rPr lang="en-CA" sz="2800" dirty="0" smtClean="0"/>
              <a:t>Anger</a:t>
            </a:r>
          </a:p>
          <a:p>
            <a:pPr marL="457200" indent="-457200">
              <a:buFont typeface="Arial" panose="020B0604020202020204" pitchFamily="34" charset="0"/>
              <a:buChar char="•"/>
            </a:pPr>
            <a:r>
              <a:rPr lang="en-CA" sz="2800" dirty="0" smtClean="0"/>
              <a:t>Sadness</a:t>
            </a:r>
          </a:p>
          <a:p>
            <a:pPr marL="457200" indent="-457200">
              <a:buFont typeface="Arial" panose="020B0604020202020204" pitchFamily="34" charset="0"/>
              <a:buChar char="•"/>
            </a:pPr>
            <a:r>
              <a:rPr lang="en-CA" sz="2800" dirty="0" smtClean="0"/>
              <a:t>Depression</a:t>
            </a:r>
          </a:p>
          <a:p>
            <a:pPr marL="457200" indent="-457200">
              <a:buFont typeface="Arial" panose="020B0604020202020204" pitchFamily="34" charset="0"/>
              <a:buChar char="•"/>
            </a:pPr>
            <a:r>
              <a:rPr lang="en-CA" sz="2800" dirty="0" smtClean="0"/>
              <a:t>Worthlessness</a:t>
            </a:r>
          </a:p>
          <a:p>
            <a:pPr marL="457200" indent="-457200">
              <a:buFont typeface="Arial" panose="020B0604020202020204" pitchFamily="34" charset="0"/>
              <a:buChar char="•"/>
            </a:pPr>
            <a:r>
              <a:rPr lang="en-CA" sz="2800" dirty="0" smtClean="0"/>
              <a:t>Resentment</a:t>
            </a:r>
          </a:p>
          <a:p>
            <a:pPr marL="457200" indent="-457200">
              <a:buFont typeface="Arial" panose="020B0604020202020204" pitchFamily="34" charset="0"/>
              <a:buChar char="•"/>
            </a:pPr>
            <a:r>
              <a:rPr lang="en-CA" sz="2800" dirty="0" smtClean="0"/>
              <a:t>Emptiness</a:t>
            </a:r>
          </a:p>
          <a:p>
            <a:pPr marL="457200" indent="-457200">
              <a:buFont typeface="Arial" panose="020B0604020202020204" pitchFamily="34" charset="0"/>
              <a:buChar char="•"/>
            </a:pPr>
            <a:r>
              <a:rPr lang="en-CA" sz="2800" dirty="0" smtClean="0"/>
              <a:t>Vulnerability</a:t>
            </a:r>
          </a:p>
          <a:p>
            <a:pPr marL="457200" indent="-457200">
              <a:buFont typeface="Arial" panose="020B0604020202020204" pitchFamily="34" charset="0"/>
              <a:buChar char="•"/>
            </a:pPr>
            <a:r>
              <a:rPr lang="en-CA" sz="2800" dirty="0" smtClean="0"/>
              <a:t>Pessimism </a:t>
            </a:r>
          </a:p>
          <a:p>
            <a:pPr marL="457200" indent="-457200">
              <a:buFont typeface="Arial" panose="020B0604020202020204" pitchFamily="34" charset="0"/>
              <a:buChar char="•"/>
            </a:pPr>
            <a:endParaRPr lang="en-CA" sz="2800" dirty="0"/>
          </a:p>
        </p:txBody>
      </p:sp>
      <p:pic>
        <p:nvPicPr>
          <p:cNvPr id="4" name="Picture 3"/>
          <p:cNvPicPr>
            <a:picLocks noChangeAspect="1"/>
          </p:cNvPicPr>
          <p:nvPr/>
        </p:nvPicPr>
        <p:blipFill>
          <a:blip r:embed="rId2"/>
          <a:stretch>
            <a:fillRect/>
          </a:stretch>
        </p:blipFill>
        <p:spPr>
          <a:xfrm>
            <a:off x="5422231" y="593558"/>
            <a:ext cx="5678905" cy="6058834"/>
          </a:xfrm>
          <a:prstGeom prst="rect">
            <a:avLst/>
          </a:prstGeom>
        </p:spPr>
      </p:pic>
    </p:spTree>
    <p:extLst>
      <p:ext uri="{BB962C8B-B14F-4D97-AF65-F5344CB8AC3E}">
        <p14:creationId xmlns:p14="http://schemas.microsoft.com/office/powerpoint/2010/main" val="2441294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9389" y="898358"/>
            <a:ext cx="9978190" cy="4524315"/>
          </a:xfrm>
          <a:prstGeom prst="rect">
            <a:avLst/>
          </a:prstGeom>
        </p:spPr>
        <p:txBody>
          <a:bodyPr wrap="square">
            <a:spAutoFit/>
          </a:bodyPr>
          <a:lstStyle/>
          <a:p>
            <a:r>
              <a:rPr lang="en-CA" sz="3200" dirty="0" smtClean="0"/>
              <a:t>Lonely people frequently feel that they are disliked, are often self-obsessed and lack empathy with others. </a:t>
            </a:r>
          </a:p>
          <a:p>
            <a:endParaRPr lang="en-CA" sz="3200" dirty="0"/>
          </a:p>
          <a:p>
            <a:r>
              <a:rPr lang="en-CA" sz="3200" dirty="0" smtClean="0"/>
              <a:t>They fear rejection and keep </a:t>
            </a:r>
          </a:p>
          <a:p>
            <a:r>
              <a:rPr lang="en-CA" sz="3200" dirty="0" smtClean="0"/>
              <a:t>themselves at a distance, </a:t>
            </a:r>
          </a:p>
          <a:p>
            <a:r>
              <a:rPr lang="en-CA" sz="3200" dirty="0" smtClean="0"/>
              <a:t>which feeds the loneliness.</a:t>
            </a:r>
          </a:p>
          <a:p>
            <a:endParaRPr lang="en-CA" sz="3200" dirty="0"/>
          </a:p>
          <a:p>
            <a:r>
              <a:rPr lang="en-CA" sz="3200" dirty="0" smtClean="0"/>
              <a:t>Don’t let HIV or Hep C make </a:t>
            </a:r>
          </a:p>
          <a:p>
            <a:r>
              <a:rPr lang="en-CA" sz="3200" dirty="0" smtClean="0"/>
              <a:t>You more lonely.</a:t>
            </a:r>
            <a:endParaRPr lang="en-CA" sz="3200" dirty="0"/>
          </a:p>
        </p:txBody>
      </p:sp>
      <p:pic>
        <p:nvPicPr>
          <p:cNvPr id="3" name="Picture 2"/>
          <p:cNvPicPr>
            <a:picLocks noChangeAspect="1"/>
          </p:cNvPicPr>
          <p:nvPr/>
        </p:nvPicPr>
        <p:blipFill>
          <a:blip r:embed="rId2"/>
          <a:stretch>
            <a:fillRect/>
          </a:stretch>
        </p:blipFill>
        <p:spPr>
          <a:xfrm>
            <a:off x="5630779" y="2133601"/>
            <a:ext cx="6150643" cy="3801978"/>
          </a:xfrm>
          <a:prstGeom prst="rect">
            <a:avLst/>
          </a:prstGeom>
        </p:spPr>
      </p:pic>
    </p:spTree>
    <p:extLst>
      <p:ext uri="{BB962C8B-B14F-4D97-AF65-F5344CB8AC3E}">
        <p14:creationId xmlns:p14="http://schemas.microsoft.com/office/powerpoint/2010/main" val="4245935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4" y="355601"/>
            <a:ext cx="11247298" cy="5632311"/>
          </a:xfrm>
          <a:prstGeom prst="rect">
            <a:avLst/>
          </a:prstGeom>
        </p:spPr>
        <p:txBody>
          <a:bodyPr wrap="square">
            <a:spAutoFit/>
          </a:bodyPr>
          <a:lstStyle/>
          <a:p>
            <a:r>
              <a:rPr lang="en-CA" sz="3600" dirty="0" smtClean="0"/>
              <a:t>Over time, loneliness makes us increasingly sensitive to rejection. </a:t>
            </a:r>
          </a:p>
          <a:p>
            <a:endParaRPr lang="en-CA" sz="3600" dirty="0"/>
          </a:p>
          <a:p>
            <a:r>
              <a:rPr lang="en-CA" sz="3600" dirty="0" smtClean="0"/>
              <a:t>Over time, loneliness </a:t>
            </a:r>
          </a:p>
          <a:p>
            <a:r>
              <a:rPr lang="en-CA" sz="3600" dirty="0" smtClean="0"/>
              <a:t>makes us on the lookout </a:t>
            </a:r>
          </a:p>
          <a:p>
            <a:r>
              <a:rPr lang="en-CA" sz="3600" dirty="0" smtClean="0"/>
              <a:t>for rejection and hostility.</a:t>
            </a:r>
          </a:p>
          <a:p>
            <a:endParaRPr lang="en-CA" sz="3600" dirty="0"/>
          </a:p>
          <a:p>
            <a:r>
              <a:rPr lang="en-CA" sz="3600" dirty="0" smtClean="0"/>
              <a:t>Over time, HIV/Hep C </a:t>
            </a:r>
          </a:p>
          <a:p>
            <a:r>
              <a:rPr lang="en-CA" sz="3600" dirty="0"/>
              <a:t>m</a:t>
            </a:r>
            <a:r>
              <a:rPr lang="en-CA" sz="3600" dirty="0" smtClean="0"/>
              <a:t>akes us on the lookout </a:t>
            </a:r>
          </a:p>
          <a:p>
            <a:r>
              <a:rPr lang="en-CA" sz="3600" dirty="0" smtClean="0"/>
              <a:t>for rejection and hostility. </a:t>
            </a:r>
            <a:endParaRPr lang="en-CA" sz="3600" dirty="0"/>
          </a:p>
        </p:txBody>
      </p:sp>
      <p:pic>
        <p:nvPicPr>
          <p:cNvPr id="4" name="Picture 3"/>
          <p:cNvPicPr>
            <a:picLocks noChangeAspect="1"/>
          </p:cNvPicPr>
          <p:nvPr/>
        </p:nvPicPr>
        <p:blipFill>
          <a:blip r:embed="rId2"/>
          <a:stretch>
            <a:fillRect/>
          </a:stretch>
        </p:blipFill>
        <p:spPr>
          <a:xfrm>
            <a:off x="5256564" y="1203158"/>
            <a:ext cx="6486257" cy="4784754"/>
          </a:xfrm>
          <a:prstGeom prst="rect">
            <a:avLst/>
          </a:prstGeom>
        </p:spPr>
      </p:pic>
    </p:spTree>
    <p:extLst>
      <p:ext uri="{BB962C8B-B14F-4D97-AF65-F5344CB8AC3E}">
        <p14:creationId xmlns:p14="http://schemas.microsoft.com/office/powerpoint/2010/main" val="1967448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7096" y="753980"/>
            <a:ext cx="10539662" cy="4524315"/>
          </a:xfrm>
          <a:prstGeom prst="rect">
            <a:avLst/>
          </a:prstGeom>
        </p:spPr>
        <p:txBody>
          <a:bodyPr wrap="square">
            <a:spAutoFit/>
          </a:bodyPr>
          <a:lstStyle/>
          <a:p>
            <a:r>
              <a:rPr lang="en-CA" sz="3600" dirty="0" smtClean="0"/>
              <a:t>Long term loneliness leads to more negative expectations about future interactions with others.</a:t>
            </a:r>
          </a:p>
          <a:p>
            <a:endParaRPr lang="en-CA" sz="3600" dirty="0"/>
          </a:p>
          <a:p>
            <a:r>
              <a:rPr lang="en-CA" sz="3600" dirty="0" smtClean="0">
                <a:solidFill>
                  <a:schemeClr val="accent2"/>
                </a:solidFill>
              </a:rPr>
              <a:t>Lonely </a:t>
            </a:r>
            <a:r>
              <a:rPr lang="en-CA" sz="3600" dirty="0" smtClean="0">
                <a:solidFill>
                  <a:schemeClr val="accent2"/>
                </a:solidFill>
              </a:rPr>
              <a:t>gay guys</a:t>
            </a:r>
            <a:r>
              <a:rPr lang="en-CA" sz="3600" dirty="0" smtClean="0">
                <a:solidFill>
                  <a:schemeClr val="accent2"/>
                </a:solidFill>
              </a:rPr>
              <a:t> </a:t>
            </a:r>
            <a:r>
              <a:rPr lang="en-CA" sz="3600" dirty="0" smtClean="0">
                <a:solidFill>
                  <a:schemeClr val="accent2"/>
                </a:solidFill>
              </a:rPr>
              <a:t>don't </a:t>
            </a:r>
          </a:p>
          <a:p>
            <a:r>
              <a:rPr lang="en-CA" sz="3600" dirty="0" smtClean="0">
                <a:solidFill>
                  <a:schemeClr val="accent2"/>
                </a:solidFill>
              </a:rPr>
              <a:t>expect things to go </a:t>
            </a:r>
          </a:p>
          <a:p>
            <a:r>
              <a:rPr lang="en-CA" sz="3600" dirty="0" smtClean="0">
                <a:solidFill>
                  <a:schemeClr val="accent2"/>
                </a:solidFill>
              </a:rPr>
              <a:t>well for them, and </a:t>
            </a:r>
          </a:p>
          <a:p>
            <a:r>
              <a:rPr lang="en-CA" sz="3600" dirty="0" smtClean="0">
                <a:solidFill>
                  <a:schemeClr val="accent2"/>
                </a:solidFill>
              </a:rPr>
              <a:t>consequently, things</a:t>
            </a:r>
          </a:p>
          <a:p>
            <a:r>
              <a:rPr lang="en-CA" sz="3600" dirty="0" smtClean="0">
                <a:solidFill>
                  <a:schemeClr val="accent2"/>
                </a:solidFill>
              </a:rPr>
              <a:t>often don't go well.</a:t>
            </a:r>
            <a:endParaRPr lang="en-CA" sz="3600" dirty="0">
              <a:solidFill>
                <a:schemeClr val="accent2"/>
              </a:solidFill>
            </a:endParaRPr>
          </a:p>
        </p:txBody>
      </p:sp>
      <p:pic>
        <p:nvPicPr>
          <p:cNvPr id="3" name="Picture 2"/>
          <p:cNvPicPr>
            <a:picLocks noChangeAspect="1"/>
          </p:cNvPicPr>
          <p:nvPr/>
        </p:nvPicPr>
        <p:blipFill>
          <a:blip r:embed="rId2"/>
          <a:stretch>
            <a:fillRect/>
          </a:stretch>
        </p:blipFill>
        <p:spPr>
          <a:xfrm>
            <a:off x="4791889" y="1991645"/>
            <a:ext cx="6164870" cy="4617702"/>
          </a:xfrm>
          <a:prstGeom prst="rect">
            <a:avLst/>
          </a:prstGeom>
        </p:spPr>
      </p:pic>
    </p:spTree>
    <p:extLst>
      <p:ext uri="{BB962C8B-B14F-4D97-AF65-F5344CB8AC3E}">
        <p14:creationId xmlns:p14="http://schemas.microsoft.com/office/powerpoint/2010/main" val="2838246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61826" y="705853"/>
            <a:ext cx="9043741" cy="1491915"/>
          </a:xfrm>
          <a:prstGeom prst="rect">
            <a:avLst/>
          </a:prstGeom>
        </p:spPr>
      </p:pic>
      <p:pic>
        <p:nvPicPr>
          <p:cNvPr id="4" name="Picture 3"/>
          <p:cNvPicPr>
            <a:picLocks noChangeAspect="1"/>
          </p:cNvPicPr>
          <p:nvPr/>
        </p:nvPicPr>
        <p:blipFill>
          <a:blip r:embed="rId3"/>
          <a:stretch>
            <a:fillRect/>
          </a:stretch>
        </p:blipFill>
        <p:spPr>
          <a:xfrm>
            <a:off x="2245894" y="2197768"/>
            <a:ext cx="8390021" cy="4459705"/>
          </a:xfrm>
          <a:prstGeom prst="rect">
            <a:avLst/>
          </a:prstGeom>
        </p:spPr>
      </p:pic>
    </p:spTree>
    <p:extLst>
      <p:ext uri="{BB962C8B-B14F-4D97-AF65-F5344CB8AC3E}">
        <p14:creationId xmlns:p14="http://schemas.microsoft.com/office/powerpoint/2010/main" val="38318732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346" y="160422"/>
            <a:ext cx="10796337" cy="3231654"/>
          </a:xfrm>
          <a:prstGeom prst="rect">
            <a:avLst/>
          </a:prstGeom>
        </p:spPr>
        <p:txBody>
          <a:bodyPr wrap="square">
            <a:spAutoFit/>
          </a:bodyPr>
          <a:lstStyle/>
          <a:p>
            <a:r>
              <a:rPr lang="en-CA" sz="4400" b="1" dirty="0" smtClean="0"/>
              <a:t>What works?    What helps?</a:t>
            </a:r>
            <a:r>
              <a:rPr lang="en-CA" sz="3200" dirty="0" smtClean="0"/>
              <a:t>  The answer is clear. </a:t>
            </a:r>
          </a:p>
          <a:p>
            <a:endParaRPr lang="en-CA" sz="3200" dirty="0"/>
          </a:p>
          <a:p>
            <a:r>
              <a:rPr lang="en-CA" sz="3200" dirty="0" smtClean="0"/>
              <a:t>Interventions aimed at changing </a:t>
            </a:r>
            <a:r>
              <a:rPr lang="en-CA" sz="3200" dirty="0" smtClean="0">
                <a:solidFill>
                  <a:schemeClr val="accent2"/>
                </a:solidFill>
              </a:rPr>
              <a:t>negative thinking </a:t>
            </a:r>
            <a:r>
              <a:rPr lang="en-CA" sz="3200" dirty="0" smtClean="0"/>
              <a:t>patterns are most effective in reducing loneliness. (This is not always easy.)</a:t>
            </a:r>
          </a:p>
          <a:p>
            <a:endParaRPr lang="en-CA" sz="3200" dirty="0"/>
          </a:p>
          <a:p>
            <a:r>
              <a:rPr lang="en-CA" sz="3200" dirty="0" smtClean="0"/>
              <a:t> </a:t>
            </a:r>
            <a:endParaRPr lang="en-CA" sz="2400" dirty="0"/>
          </a:p>
        </p:txBody>
      </p:sp>
      <p:pic>
        <p:nvPicPr>
          <p:cNvPr id="3" name="Picture 2"/>
          <p:cNvPicPr>
            <a:picLocks noChangeAspect="1"/>
          </p:cNvPicPr>
          <p:nvPr/>
        </p:nvPicPr>
        <p:blipFill>
          <a:blip r:embed="rId2"/>
          <a:stretch>
            <a:fillRect/>
          </a:stretch>
        </p:blipFill>
        <p:spPr>
          <a:xfrm>
            <a:off x="368728" y="2695074"/>
            <a:ext cx="11513684" cy="3882941"/>
          </a:xfrm>
          <a:prstGeom prst="rect">
            <a:avLst/>
          </a:prstGeom>
        </p:spPr>
      </p:pic>
    </p:spTree>
    <p:extLst>
      <p:ext uri="{BB962C8B-B14F-4D97-AF65-F5344CB8AC3E}">
        <p14:creationId xmlns:p14="http://schemas.microsoft.com/office/powerpoint/2010/main" val="22968930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2" y="336885"/>
            <a:ext cx="11036968" cy="2677656"/>
          </a:xfrm>
          <a:prstGeom prst="rect">
            <a:avLst/>
          </a:prstGeom>
        </p:spPr>
        <p:txBody>
          <a:bodyPr wrap="square">
            <a:spAutoFit/>
          </a:bodyPr>
          <a:lstStyle/>
          <a:p>
            <a:r>
              <a:rPr lang="en-CA" sz="4400" dirty="0" smtClean="0">
                <a:solidFill>
                  <a:schemeClr val="accent2"/>
                </a:solidFill>
              </a:rPr>
              <a:t>More than anything else, the cure for persistent loneliness lies in breaking the negative cycle of thinking, that created it in the first place.</a:t>
            </a:r>
          </a:p>
          <a:p>
            <a:endParaRPr lang="en-CA" dirty="0" smtClean="0"/>
          </a:p>
          <a:p>
            <a:r>
              <a:rPr lang="en-CA" dirty="0" smtClean="0"/>
              <a:t> </a:t>
            </a:r>
            <a:endParaRPr lang="en-CA" dirty="0"/>
          </a:p>
        </p:txBody>
      </p:sp>
      <p:pic>
        <p:nvPicPr>
          <p:cNvPr id="4" name="Picture 3"/>
          <p:cNvPicPr>
            <a:picLocks noChangeAspect="1"/>
          </p:cNvPicPr>
          <p:nvPr/>
        </p:nvPicPr>
        <p:blipFill>
          <a:blip r:embed="rId2"/>
          <a:stretch>
            <a:fillRect/>
          </a:stretch>
        </p:blipFill>
        <p:spPr>
          <a:xfrm>
            <a:off x="1604211" y="2667932"/>
            <a:ext cx="9079831" cy="3626261"/>
          </a:xfrm>
          <a:prstGeom prst="rect">
            <a:avLst/>
          </a:prstGeom>
        </p:spPr>
      </p:pic>
    </p:spTree>
    <p:extLst>
      <p:ext uri="{BB962C8B-B14F-4D97-AF65-F5344CB8AC3E}">
        <p14:creationId xmlns:p14="http://schemas.microsoft.com/office/powerpoint/2010/main" val="142271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5433" y="1042736"/>
            <a:ext cx="11197388" cy="4955203"/>
          </a:xfrm>
          <a:prstGeom prst="rect">
            <a:avLst/>
          </a:prstGeom>
        </p:spPr>
        <p:txBody>
          <a:bodyPr wrap="square">
            <a:spAutoFit/>
          </a:bodyPr>
          <a:lstStyle/>
          <a:p>
            <a:r>
              <a:rPr lang="en-CA" sz="3600" b="1" dirty="0" smtClean="0"/>
              <a:t>Think about ways you can be of service to others in need.</a:t>
            </a:r>
          </a:p>
          <a:p>
            <a:endParaRPr lang="en-CA" sz="2800" dirty="0" smtClean="0"/>
          </a:p>
          <a:p>
            <a:pPr marL="457200" indent="-457200">
              <a:buFont typeface="Arial" panose="020B0604020202020204" pitchFamily="34" charset="0"/>
              <a:buChar char="•"/>
            </a:pPr>
            <a:r>
              <a:rPr lang="en-CA" sz="2800" dirty="0" smtClean="0"/>
              <a:t>By finding a way to help others, your own emotional needs will often be met and it will help you to cure loneliness in a big way.</a:t>
            </a:r>
          </a:p>
          <a:p>
            <a:endParaRPr lang="en-CA" sz="2800" dirty="0" smtClean="0"/>
          </a:p>
          <a:p>
            <a:pPr marL="457200" indent="-457200">
              <a:buFont typeface="Arial" panose="020B0604020202020204" pitchFamily="34" charset="0"/>
              <a:buChar char="•"/>
            </a:pPr>
            <a:r>
              <a:rPr lang="en-CA" sz="2800" dirty="0" smtClean="0"/>
              <a:t>The act of doing a good deed pushes out lonely feelings and opens the door to feeling more connected with others and creates a sense of belonging and attachment.</a:t>
            </a:r>
          </a:p>
          <a:p>
            <a:r>
              <a:rPr lang="en-CA" sz="2800" dirty="0" smtClean="0"/>
              <a:t> </a:t>
            </a:r>
          </a:p>
          <a:p>
            <a:pPr marL="457200" indent="-457200">
              <a:buFont typeface="Arial" panose="020B0604020202020204" pitchFamily="34" charset="0"/>
              <a:buChar char="•"/>
            </a:pPr>
            <a:r>
              <a:rPr lang="en-CA" sz="2800" dirty="0" smtClean="0"/>
              <a:t>In touching someone’s life, our loneliness dissipates and this opens new doors of opportunity and connection.</a:t>
            </a:r>
            <a:endParaRPr lang="en-CA" sz="2800" dirty="0"/>
          </a:p>
        </p:txBody>
      </p:sp>
    </p:spTree>
    <p:extLst>
      <p:ext uri="{BB962C8B-B14F-4D97-AF65-F5344CB8AC3E}">
        <p14:creationId xmlns:p14="http://schemas.microsoft.com/office/powerpoint/2010/main" val="17089682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7" y="770022"/>
            <a:ext cx="11413066" cy="4524315"/>
          </a:xfrm>
          <a:prstGeom prst="rect">
            <a:avLst/>
          </a:prstGeom>
        </p:spPr>
        <p:txBody>
          <a:bodyPr wrap="square">
            <a:spAutoFit/>
          </a:bodyPr>
          <a:lstStyle/>
          <a:p>
            <a:r>
              <a:rPr lang="en-CA" sz="3200" dirty="0" smtClean="0"/>
              <a:t>Volunteer with organizations that do good work in your community. </a:t>
            </a:r>
          </a:p>
          <a:p>
            <a:endParaRPr lang="en-CA" sz="3200" dirty="0"/>
          </a:p>
          <a:p>
            <a:r>
              <a:rPr lang="en-CA" sz="3200" dirty="0" smtClean="0"/>
              <a:t>Check into one or two groups and get involved. </a:t>
            </a:r>
          </a:p>
          <a:p>
            <a:endParaRPr lang="en-CA" sz="3200" dirty="0"/>
          </a:p>
          <a:p>
            <a:r>
              <a:rPr lang="en-CA" sz="3200" dirty="0" smtClean="0"/>
              <a:t>Offer your time. You’ll meet lots of people who are trying to make a difference.</a:t>
            </a:r>
          </a:p>
          <a:p>
            <a:endParaRPr lang="en-CA" sz="3200" dirty="0"/>
          </a:p>
          <a:p>
            <a:r>
              <a:rPr lang="en-CA" sz="3200" dirty="0" smtClean="0"/>
              <a:t>And just one new friend may make a difference in your life . . . and help you to </a:t>
            </a:r>
            <a:r>
              <a:rPr lang="en-CA" sz="3200" smtClean="0"/>
              <a:t>cure your </a:t>
            </a:r>
            <a:r>
              <a:rPr lang="en-CA" sz="3200" dirty="0" smtClean="0"/>
              <a:t>loneliness!</a:t>
            </a:r>
            <a:endParaRPr lang="en-CA" sz="3200" dirty="0"/>
          </a:p>
        </p:txBody>
      </p:sp>
    </p:spTree>
    <p:extLst>
      <p:ext uri="{BB962C8B-B14F-4D97-AF65-F5344CB8AC3E}">
        <p14:creationId xmlns:p14="http://schemas.microsoft.com/office/powerpoint/2010/main" val="36465104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558" y="401053"/>
            <a:ext cx="11242842" cy="2554545"/>
          </a:xfrm>
          <a:prstGeom prst="rect">
            <a:avLst/>
          </a:prstGeom>
        </p:spPr>
        <p:txBody>
          <a:bodyPr wrap="square">
            <a:spAutoFit/>
          </a:bodyPr>
          <a:lstStyle/>
          <a:p>
            <a:r>
              <a:rPr lang="en-CA" sz="3200" dirty="0" smtClean="0"/>
              <a:t>Commit to something,  like drawing, painting, a hobby, a person.</a:t>
            </a:r>
          </a:p>
          <a:p>
            <a:endParaRPr lang="en-CA" sz="3200" dirty="0"/>
          </a:p>
          <a:p>
            <a:r>
              <a:rPr lang="en-CA" sz="3200" dirty="0" smtClean="0"/>
              <a:t>Volunteer somewhere that involves being in constant contact with other people. </a:t>
            </a:r>
            <a:r>
              <a:rPr lang="en-CA" sz="3200" dirty="0"/>
              <a:t>T</a:t>
            </a:r>
            <a:r>
              <a:rPr lang="en-CA" sz="3200" dirty="0" smtClean="0"/>
              <a:t>ry sharing some of your time with others by visiting someone in a hospital or a retirement home or food bank etc. </a:t>
            </a:r>
          </a:p>
        </p:txBody>
      </p:sp>
      <p:pic>
        <p:nvPicPr>
          <p:cNvPr id="3" name="Picture 2"/>
          <p:cNvPicPr>
            <a:picLocks noChangeAspect="1"/>
          </p:cNvPicPr>
          <p:nvPr/>
        </p:nvPicPr>
        <p:blipFill>
          <a:blip r:embed="rId2"/>
          <a:stretch>
            <a:fillRect/>
          </a:stretch>
        </p:blipFill>
        <p:spPr>
          <a:xfrm>
            <a:off x="3489158" y="2986416"/>
            <a:ext cx="6737683" cy="3620526"/>
          </a:xfrm>
          <a:prstGeom prst="rect">
            <a:avLst/>
          </a:prstGeom>
        </p:spPr>
      </p:pic>
    </p:spTree>
    <p:extLst>
      <p:ext uri="{BB962C8B-B14F-4D97-AF65-F5344CB8AC3E}">
        <p14:creationId xmlns:p14="http://schemas.microsoft.com/office/powerpoint/2010/main" val="221566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1" y="368968"/>
            <a:ext cx="11260666" cy="2185214"/>
          </a:xfrm>
          <a:prstGeom prst="rect">
            <a:avLst/>
          </a:prstGeom>
        </p:spPr>
        <p:txBody>
          <a:bodyPr wrap="square">
            <a:spAutoFit/>
          </a:bodyPr>
          <a:lstStyle/>
          <a:p>
            <a:pPr algn="ctr"/>
            <a:endParaRPr lang="en-CA" sz="3200" dirty="0">
              <a:solidFill>
                <a:srgbClr val="333333"/>
              </a:solidFill>
              <a:latin typeface="Georgia" panose="02040502050405020303" pitchFamily="18" charset="0"/>
            </a:endParaRPr>
          </a:p>
          <a:p>
            <a:pPr algn="ctr"/>
            <a:r>
              <a:rPr lang="en-CA" sz="3200" dirty="0" smtClean="0">
                <a:solidFill>
                  <a:srgbClr val="333333"/>
                </a:solidFill>
                <a:latin typeface="Cordia New" panose="020B0304020202020204" pitchFamily="34" charset="-34"/>
                <a:cs typeface="Cordia New" panose="020B0304020202020204" pitchFamily="34" charset="-34"/>
              </a:rPr>
              <a:t>.</a:t>
            </a:r>
            <a:r>
              <a:rPr lang="en-CA" sz="3600" dirty="0" smtClean="0">
                <a:solidFill>
                  <a:srgbClr val="333333"/>
                </a:solidFill>
                <a:cs typeface="Cordia New" panose="020B0304020202020204" pitchFamily="34" charset="-34"/>
              </a:rPr>
              <a:t> </a:t>
            </a:r>
            <a:r>
              <a:rPr lang="en-CA" sz="4000" dirty="0">
                <a:solidFill>
                  <a:srgbClr val="333333"/>
                </a:solidFill>
                <a:cs typeface="Cordia New" panose="020B0304020202020204" pitchFamily="34" charset="-34"/>
              </a:rPr>
              <a:t>HIV and Hep C can cause isolation and loneliness</a:t>
            </a:r>
            <a:endParaRPr lang="en-CA" sz="4000" dirty="0" smtClean="0">
              <a:solidFill>
                <a:srgbClr val="333333"/>
              </a:solidFill>
              <a:cs typeface="Cordia New" panose="020B0304020202020204" pitchFamily="34" charset="-34"/>
            </a:endParaRPr>
          </a:p>
          <a:p>
            <a:pPr algn="ctr"/>
            <a:endParaRPr lang="en-CA" sz="3200" dirty="0">
              <a:solidFill>
                <a:srgbClr val="333333"/>
              </a:solidFill>
              <a:latin typeface="Georgia" panose="02040502050405020303" pitchFamily="18" charset="0"/>
            </a:endParaRPr>
          </a:p>
          <a:p>
            <a:pPr algn="ctr"/>
            <a:endParaRPr lang="en-CA" sz="3200" dirty="0"/>
          </a:p>
        </p:txBody>
      </p:sp>
      <p:pic>
        <p:nvPicPr>
          <p:cNvPr id="3" name="Picture 2"/>
          <p:cNvPicPr>
            <a:picLocks noChangeAspect="1"/>
          </p:cNvPicPr>
          <p:nvPr/>
        </p:nvPicPr>
        <p:blipFill>
          <a:blip r:embed="rId2"/>
          <a:stretch>
            <a:fillRect/>
          </a:stretch>
        </p:blipFill>
        <p:spPr>
          <a:xfrm>
            <a:off x="3023937" y="2094402"/>
            <a:ext cx="5927558" cy="4481165"/>
          </a:xfrm>
          <a:prstGeom prst="rect">
            <a:avLst/>
          </a:prstGeom>
        </p:spPr>
      </p:pic>
    </p:spTree>
    <p:extLst>
      <p:ext uri="{BB962C8B-B14F-4D97-AF65-F5344CB8AC3E}">
        <p14:creationId xmlns:p14="http://schemas.microsoft.com/office/powerpoint/2010/main" val="7840058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4" y="208547"/>
            <a:ext cx="10475494" cy="3046988"/>
          </a:xfrm>
          <a:prstGeom prst="rect">
            <a:avLst/>
          </a:prstGeom>
        </p:spPr>
        <p:txBody>
          <a:bodyPr wrap="square">
            <a:spAutoFit/>
          </a:bodyPr>
          <a:lstStyle/>
          <a:p>
            <a:r>
              <a:rPr lang="en-CA" sz="3200" dirty="0" smtClean="0"/>
              <a:t>If that doesn’t appeal to you, find another issue that you’re passionate about. </a:t>
            </a:r>
          </a:p>
          <a:p>
            <a:endParaRPr lang="en-CA" sz="3200" dirty="0" smtClean="0"/>
          </a:p>
          <a:p>
            <a:r>
              <a:rPr lang="en-CA" sz="3200" dirty="0" smtClean="0"/>
              <a:t>The more you volunteer in social environments, the more people you will meet and the better you will feel about your own circumstances.</a:t>
            </a:r>
            <a:endParaRPr lang="en-CA" sz="3200" dirty="0"/>
          </a:p>
        </p:txBody>
      </p:sp>
      <p:pic>
        <p:nvPicPr>
          <p:cNvPr id="4" name="Picture 3"/>
          <p:cNvPicPr>
            <a:picLocks noChangeAspect="1"/>
          </p:cNvPicPr>
          <p:nvPr/>
        </p:nvPicPr>
        <p:blipFill>
          <a:blip r:embed="rId2"/>
          <a:stretch>
            <a:fillRect/>
          </a:stretch>
        </p:blipFill>
        <p:spPr>
          <a:xfrm>
            <a:off x="1668379" y="3255536"/>
            <a:ext cx="8390021" cy="3459734"/>
          </a:xfrm>
          <a:prstGeom prst="rect">
            <a:avLst/>
          </a:prstGeom>
        </p:spPr>
      </p:pic>
    </p:spTree>
    <p:extLst>
      <p:ext uri="{BB962C8B-B14F-4D97-AF65-F5344CB8AC3E}">
        <p14:creationId xmlns:p14="http://schemas.microsoft.com/office/powerpoint/2010/main" val="2748760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568" y="385011"/>
            <a:ext cx="10848920" cy="3108543"/>
          </a:xfrm>
          <a:prstGeom prst="rect">
            <a:avLst/>
          </a:prstGeom>
        </p:spPr>
        <p:txBody>
          <a:bodyPr wrap="square">
            <a:spAutoFit/>
          </a:bodyPr>
          <a:lstStyle/>
          <a:p>
            <a:r>
              <a:rPr lang="en-CA" sz="2800" dirty="0" smtClean="0"/>
              <a:t>Look for potential friends. If you’re getting out on a regular basis, then you’ve started to come into contact with some of the same people.   This can often be others who are HIV positive or Hep C positive.</a:t>
            </a:r>
          </a:p>
          <a:p>
            <a:endParaRPr lang="en-CA" sz="2800" dirty="0" smtClean="0"/>
          </a:p>
          <a:p>
            <a:r>
              <a:rPr lang="en-CA" sz="2800" dirty="0" smtClean="0"/>
              <a:t>You may enjoy spending</a:t>
            </a:r>
          </a:p>
          <a:p>
            <a:r>
              <a:rPr lang="en-CA" sz="2800" dirty="0" smtClean="0"/>
              <a:t>time together talking, </a:t>
            </a:r>
          </a:p>
          <a:p>
            <a:r>
              <a:rPr lang="en-CA" sz="2800" dirty="0" smtClean="0"/>
              <a:t>laughing etc.</a:t>
            </a:r>
          </a:p>
        </p:txBody>
      </p:sp>
      <p:pic>
        <p:nvPicPr>
          <p:cNvPr id="3" name="Picture 2"/>
          <p:cNvPicPr>
            <a:picLocks noChangeAspect="1"/>
          </p:cNvPicPr>
          <p:nvPr/>
        </p:nvPicPr>
        <p:blipFill>
          <a:blip r:embed="rId2"/>
          <a:stretch>
            <a:fillRect/>
          </a:stretch>
        </p:blipFill>
        <p:spPr>
          <a:xfrm>
            <a:off x="4594233" y="1828801"/>
            <a:ext cx="6996189" cy="4684294"/>
          </a:xfrm>
          <a:prstGeom prst="rect">
            <a:avLst/>
          </a:prstGeom>
        </p:spPr>
      </p:pic>
    </p:spTree>
    <p:extLst>
      <p:ext uri="{BB962C8B-B14F-4D97-AF65-F5344CB8AC3E}">
        <p14:creationId xmlns:p14="http://schemas.microsoft.com/office/powerpoint/2010/main" val="20615963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256674"/>
            <a:ext cx="9512969" cy="4401205"/>
          </a:xfrm>
          <a:prstGeom prst="rect">
            <a:avLst/>
          </a:prstGeom>
        </p:spPr>
        <p:txBody>
          <a:bodyPr wrap="square">
            <a:spAutoFit/>
          </a:bodyPr>
          <a:lstStyle/>
          <a:p>
            <a:r>
              <a:rPr lang="en-CA" sz="2800" dirty="0" smtClean="0"/>
              <a:t>Once you get a chance to spend some quality time with people, find the people with whom you feel the most connected. </a:t>
            </a:r>
          </a:p>
          <a:p>
            <a:endParaRPr lang="en-CA" sz="2800" dirty="0" smtClean="0"/>
          </a:p>
          <a:p>
            <a:r>
              <a:rPr lang="en-CA" sz="2800" dirty="0" smtClean="0"/>
              <a:t>Share some personal </a:t>
            </a:r>
          </a:p>
          <a:p>
            <a:r>
              <a:rPr lang="en-CA" sz="2800" dirty="0" smtClean="0"/>
              <a:t>information or life </a:t>
            </a:r>
          </a:p>
          <a:p>
            <a:r>
              <a:rPr lang="en-CA" sz="2800" dirty="0" smtClean="0"/>
              <a:t>opinions and if they </a:t>
            </a:r>
          </a:p>
          <a:p>
            <a:r>
              <a:rPr lang="en-CA" sz="2800" dirty="0" smtClean="0"/>
              <a:t>reciprocate, you </a:t>
            </a:r>
          </a:p>
          <a:p>
            <a:r>
              <a:rPr lang="en-CA" sz="2800" dirty="0" smtClean="0"/>
              <a:t>are on your way to </a:t>
            </a:r>
          </a:p>
          <a:p>
            <a:r>
              <a:rPr lang="en-CA" sz="2800" dirty="0" smtClean="0"/>
              <a:t>build a deeper, </a:t>
            </a:r>
          </a:p>
          <a:p>
            <a:r>
              <a:rPr lang="en-CA" sz="2800" dirty="0" smtClean="0"/>
              <a:t>lasting friendship.</a:t>
            </a:r>
            <a:endParaRPr lang="en-CA" sz="2800" dirty="0"/>
          </a:p>
        </p:txBody>
      </p:sp>
      <p:pic>
        <p:nvPicPr>
          <p:cNvPr id="3" name="Picture 2"/>
          <p:cNvPicPr>
            <a:picLocks noChangeAspect="1"/>
          </p:cNvPicPr>
          <p:nvPr/>
        </p:nvPicPr>
        <p:blipFill>
          <a:blip r:embed="rId2"/>
          <a:stretch>
            <a:fillRect/>
          </a:stretch>
        </p:blipFill>
        <p:spPr>
          <a:xfrm>
            <a:off x="4030134" y="1203159"/>
            <a:ext cx="7135172" cy="5654842"/>
          </a:xfrm>
          <a:prstGeom prst="rect">
            <a:avLst/>
          </a:prstGeom>
        </p:spPr>
      </p:pic>
    </p:spTree>
    <p:extLst>
      <p:ext uri="{BB962C8B-B14F-4D97-AF65-F5344CB8AC3E}">
        <p14:creationId xmlns:p14="http://schemas.microsoft.com/office/powerpoint/2010/main" val="2206516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0"/>
            <a:ext cx="12208932" cy="2800767"/>
          </a:xfrm>
          <a:prstGeom prst="rect">
            <a:avLst/>
          </a:prstGeom>
        </p:spPr>
        <p:txBody>
          <a:bodyPr wrap="square">
            <a:spAutoFit/>
          </a:bodyPr>
          <a:lstStyle/>
          <a:p>
            <a:r>
              <a:rPr lang="en-CA" sz="4400" dirty="0" smtClean="0">
                <a:solidFill>
                  <a:schemeClr val="accent2"/>
                </a:solidFill>
              </a:rPr>
              <a:t>The biggest disease today is not cancer or tuberculosis</a:t>
            </a:r>
            <a:r>
              <a:rPr lang="en-CA" sz="4400" dirty="0">
                <a:solidFill>
                  <a:schemeClr val="accent2"/>
                </a:solidFill>
              </a:rPr>
              <a:t>,</a:t>
            </a:r>
            <a:r>
              <a:rPr lang="en-CA" sz="4400" dirty="0" smtClean="0">
                <a:solidFill>
                  <a:schemeClr val="accent2"/>
                </a:solidFill>
              </a:rPr>
              <a:t> HIV or Hep C, but rather the feeling of being unwanted, uncared for and deserted by everybody.</a:t>
            </a:r>
            <a:endParaRPr lang="en-CA" sz="4400" dirty="0">
              <a:solidFill>
                <a:schemeClr val="accent2"/>
              </a:solidFill>
            </a:endParaRPr>
          </a:p>
        </p:txBody>
      </p:sp>
      <p:pic>
        <p:nvPicPr>
          <p:cNvPr id="3" name="Picture 2"/>
          <p:cNvPicPr>
            <a:picLocks noChangeAspect="1"/>
          </p:cNvPicPr>
          <p:nvPr/>
        </p:nvPicPr>
        <p:blipFill>
          <a:blip r:embed="rId2"/>
          <a:stretch>
            <a:fillRect/>
          </a:stretch>
        </p:blipFill>
        <p:spPr>
          <a:xfrm>
            <a:off x="3066696" y="2192283"/>
            <a:ext cx="8899842" cy="4445584"/>
          </a:xfrm>
          <a:prstGeom prst="rect">
            <a:avLst/>
          </a:prstGeom>
        </p:spPr>
      </p:pic>
    </p:spTree>
    <p:extLst>
      <p:ext uri="{BB962C8B-B14F-4D97-AF65-F5344CB8AC3E}">
        <p14:creationId xmlns:p14="http://schemas.microsoft.com/office/powerpoint/2010/main" val="1955649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0232" y="368970"/>
            <a:ext cx="10379242" cy="6186309"/>
          </a:xfrm>
          <a:prstGeom prst="rect">
            <a:avLst/>
          </a:prstGeom>
        </p:spPr>
        <p:txBody>
          <a:bodyPr wrap="square">
            <a:spAutoFit/>
          </a:bodyPr>
          <a:lstStyle/>
          <a:p>
            <a:r>
              <a:rPr lang="en-CA" sz="3600" dirty="0" smtClean="0"/>
              <a:t>A study was done where they put a single rat in a cage,  with two water bottles. </a:t>
            </a:r>
          </a:p>
          <a:p>
            <a:endParaRPr lang="en-CA" sz="3600" dirty="0"/>
          </a:p>
          <a:p>
            <a:r>
              <a:rPr lang="en-CA" sz="3600" dirty="0" smtClean="0"/>
              <a:t>One bottle contained just water. </a:t>
            </a:r>
          </a:p>
          <a:p>
            <a:r>
              <a:rPr lang="en-CA" sz="3600" dirty="0" smtClean="0"/>
              <a:t>The other is water laced </a:t>
            </a:r>
          </a:p>
          <a:p>
            <a:r>
              <a:rPr lang="en-CA" sz="3600" dirty="0" smtClean="0"/>
              <a:t>with heroin or cocaine. </a:t>
            </a:r>
          </a:p>
          <a:p>
            <a:endParaRPr lang="en-CA" sz="3600" dirty="0" smtClean="0"/>
          </a:p>
          <a:p>
            <a:endParaRPr lang="en-CA" sz="3600" dirty="0"/>
          </a:p>
          <a:p>
            <a:r>
              <a:rPr lang="en-CA" sz="3600" dirty="0" smtClean="0"/>
              <a:t>Almost every time they ran this experiment, the rat became obsessed with the drugged water and kept coming back for more and more, until it killed itself.</a:t>
            </a:r>
            <a:endParaRPr lang="en-CA" sz="3600" dirty="0"/>
          </a:p>
        </p:txBody>
      </p:sp>
      <p:pic>
        <p:nvPicPr>
          <p:cNvPr id="3" name="Picture 2"/>
          <p:cNvPicPr>
            <a:picLocks noChangeAspect="1"/>
          </p:cNvPicPr>
          <p:nvPr/>
        </p:nvPicPr>
        <p:blipFill>
          <a:blip r:embed="rId2"/>
          <a:stretch>
            <a:fillRect/>
          </a:stretch>
        </p:blipFill>
        <p:spPr>
          <a:xfrm>
            <a:off x="7704667" y="1221845"/>
            <a:ext cx="3132666" cy="3523512"/>
          </a:xfrm>
          <a:prstGeom prst="rect">
            <a:avLst/>
          </a:prstGeom>
        </p:spPr>
      </p:pic>
    </p:spTree>
    <p:extLst>
      <p:ext uri="{BB962C8B-B14F-4D97-AF65-F5344CB8AC3E}">
        <p14:creationId xmlns:p14="http://schemas.microsoft.com/office/powerpoint/2010/main" val="35666678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7" y="237067"/>
            <a:ext cx="11481691" cy="2123658"/>
          </a:xfrm>
          <a:prstGeom prst="rect">
            <a:avLst/>
          </a:prstGeom>
        </p:spPr>
        <p:txBody>
          <a:bodyPr wrap="square">
            <a:spAutoFit/>
          </a:bodyPr>
          <a:lstStyle/>
          <a:p>
            <a:r>
              <a:rPr lang="en-CA" sz="4400" b="1" dirty="0" smtClean="0">
                <a:solidFill>
                  <a:schemeClr val="accent4"/>
                </a:solidFill>
              </a:rPr>
              <a:t>The experiment with lonely rats, who like coke and heroin can teach us a lot about loneliness and drug use! </a:t>
            </a:r>
            <a:endParaRPr lang="en-CA" sz="4400" b="1" dirty="0">
              <a:solidFill>
                <a:schemeClr val="accent4"/>
              </a:solidFill>
            </a:endParaRPr>
          </a:p>
        </p:txBody>
      </p:sp>
      <p:pic>
        <p:nvPicPr>
          <p:cNvPr id="3" name="Picture 2"/>
          <p:cNvPicPr>
            <a:picLocks noChangeAspect="1"/>
          </p:cNvPicPr>
          <p:nvPr/>
        </p:nvPicPr>
        <p:blipFill>
          <a:blip r:embed="rId2"/>
          <a:stretch>
            <a:fillRect/>
          </a:stretch>
        </p:blipFill>
        <p:spPr>
          <a:xfrm>
            <a:off x="4415180" y="2037348"/>
            <a:ext cx="5833719" cy="4690310"/>
          </a:xfrm>
          <a:prstGeom prst="rect">
            <a:avLst/>
          </a:prstGeom>
        </p:spPr>
      </p:pic>
    </p:spTree>
    <p:extLst>
      <p:ext uri="{BB962C8B-B14F-4D97-AF65-F5344CB8AC3E}">
        <p14:creationId xmlns:p14="http://schemas.microsoft.com/office/powerpoint/2010/main" val="3641173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12" y="433138"/>
            <a:ext cx="10892588" cy="4524315"/>
          </a:xfrm>
          <a:prstGeom prst="rect">
            <a:avLst/>
          </a:prstGeom>
        </p:spPr>
        <p:txBody>
          <a:bodyPr wrap="square">
            <a:spAutoFit/>
          </a:bodyPr>
          <a:lstStyle/>
          <a:p>
            <a:r>
              <a:rPr lang="en-CA" sz="3600" dirty="0" smtClean="0"/>
              <a:t>Bruce Alexander, a professor of Psychology in Vancouver noticed something odd about this experiment. </a:t>
            </a:r>
          </a:p>
          <a:p>
            <a:endParaRPr lang="en-CA" sz="3600" dirty="0"/>
          </a:p>
          <a:p>
            <a:r>
              <a:rPr lang="en-CA" sz="3600" dirty="0" smtClean="0"/>
              <a:t>The rat is put in the cage all alone. It has nothing interesting to do but take drugs. </a:t>
            </a:r>
          </a:p>
          <a:p>
            <a:endParaRPr lang="en-CA" sz="3600" dirty="0"/>
          </a:p>
          <a:p>
            <a:r>
              <a:rPr lang="en-CA" sz="3600" dirty="0"/>
              <a:t>H</a:t>
            </a:r>
            <a:r>
              <a:rPr lang="en-CA" sz="3600" dirty="0" smtClean="0"/>
              <a:t>e wondered, what would happen if we tried this differently? </a:t>
            </a:r>
            <a:endParaRPr lang="en-CA" sz="3600" dirty="0"/>
          </a:p>
        </p:txBody>
      </p:sp>
    </p:spTree>
    <p:extLst>
      <p:ext uri="{BB962C8B-B14F-4D97-AF65-F5344CB8AC3E}">
        <p14:creationId xmlns:p14="http://schemas.microsoft.com/office/powerpoint/2010/main" val="2237823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58" y="240632"/>
            <a:ext cx="7010400" cy="6001643"/>
          </a:xfrm>
          <a:prstGeom prst="rect">
            <a:avLst/>
          </a:prstGeom>
        </p:spPr>
        <p:txBody>
          <a:bodyPr wrap="square">
            <a:spAutoFit/>
          </a:bodyPr>
          <a:lstStyle/>
          <a:p>
            <a:r>
              <a:rPr lang="en-CA" sz="3200" dirty="0" smtClean="0"/>
              <a:t>So he built a Rat Park.</a:t>
            </a:r>
          </a:p>
          <a:p>
            <a:endParaRPr lang="en-CA" sz="3200" dirty="0"/>
          </a:p>
          <a:p>
            <a:r>
              <a:rPr lang="en-CA" sz="3200" dirty="0" smtClean="0"/>
              <a:t>It is a lush cage where the rats would have coloured balls and rat-food and tunnels to scamper down and </a:t>
            </a:r>
            <a:r>
              <a:rPr lang="en-CA" sz="3200" dirty="0" smtClean="0">
                <a:solidFill>
                  <a:schemeClr val="accent4"/>
                </a:solidFill>
              </a:rPr>
              <a:t>plenty of rat friends to play with. </a:t>
            </a:r>
          </a:p>
          <a:p>
            <a:endParaRPr lang="en-CA" sz="3200" dirty="0"/>
          </a:p>
          <a:p>
            <a:r>
              <a:rPr lang="en-CA" sz="3200" dirty="0" smtClean="0"/>
              <a:t>They had everything a rat about town could want. </a:t>
            </a:r>
          </a:p>
          <a:p>
            <a:endParaRPr lang="en-CA" sz="3200" dirty="0" smtClean="0"/>
          </a:p>
          <a:p>
            <a:r>
              <a:rPr lang="en-CA" sz="3200" dirty="0" smtClean="0"/>
              <a:t>Dr. Alexander wanted to know, how a rat in the Rat Park would react to heroin.</a:t>
            </a:r>
            <a:endParaRPr lang="en-CA" sz="3200" dirty="0"/>
          </a:p>
        </p:txBody>
      </p:sp>
      <p:pic>
        <p:nvPicPr>
          <p:cNvPr id="3" name="Picture 2"/>
          <p:cNvPicPr>
            <a:picLocks noChangeAspect="1"/>
          </p:cNvPicPr>
          <p:nvPr/>
        </p:nvPicPr>
        <p:blipFill>
          <a:blip r:embed="rId2"/>
          <a:stretch>
            <a:fillRect/>
          </a:stretch>
        </p:blipFill>
        <p:spPr>
          <a:xfrm>
            <a:off x="7732295" y="423717"/>
            <a:ext cx="3998218" cy="6015097"/>
          </a:xfrm>
          <a:prstGeom prst="rect">
            <a:avLst/>
          </a:prstGeom>
        </p:spPr>
      </p:pic>
    </p:spTree>
    <p:extLst>
      <p:ext uri="{BB962C8B-B14F-4D97-AF65-F5344CB8AC3E}">
        <p14:creationId xmlns:p14="http://schemas.microsoft.com/office/powerpoint/2010/main" val="19499299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3979" y="561474"/>
            <a:ext cx="11101137" cy="6186309"/>
          </a:xfrm>
          <a:prstGeom prst="rect">
            <a:avLst/>
          </a:prstGeom>
        </p:spPr>
        <p:txBody>
          <a:bodyPr wrap="square">
            <a:spAutoFit/>
          </a:bodyPr>
          <a:lstStyle/>
          <a:p>
            <a:r>
              <a:rPr lang="en-CA" sz="3600" dirty="0" smtClean="0"/>
              <a:t>In the Rat Park, all the rats obviously tried both water bottles, because they didn't know what was in them. But what happened next was a surprise.</a:t>
            </a:r>
          </a:p>
          <a:p>
            <a:endParaRPr lang="en-CA" sz="3600" dirty="0" smtClean="0"/>
          </a:p>
          <a:p>
            <a:r>
              <a:rPr lang="en-CA" sz="3600" dirty="0" smtClean="0"/>
              <a:t>The rats with fun social lives didn't like the drugged water. They </a:t>
            </a:r>
            <a:r>
              <a:rPr lang="en-CA" sz="3600" b="1" dirty="0" smtClean="0"/>
              <a:t>mostly </a:t>
            </a:r>
            <a:r>
              <a:rPr lang="en-CA" sz="3600" dirty="0" smtClean="0"/>
              <a:t>shunned it, consuming less than a quarter of the drugs the isolated rats used. None of them died. </a:t>
            </a:r>
          </a:p>
          <a:p>
            <a:endParaRPr lang="en-CA" sz="3600" dirty="0"/>
          </a:p>
          <a:p>
            <a:r>
              <a:rPr lang="en-CA" sz="3600" dirty="0"/>
              <a:t>A</a:t>
            </a:r>
            <a:r>
              <a:rPr lang="en-CA" sz="3600" dirty="0" smtClean="0"/>
              <a:t>ll the rats who were </a:t>
            </a:r>
            <a:r>
              <a:rPr lang="en-CA" sz="3600" dirty="0" smtClean="0">
                <a:solidFill>
                  <a:schemeClr val="accent4"/>
                </a:solidFill>
              </a:rPr>
              <a:t>alone and unhappy </a:t>
            </a:r>
            <a:r>
              <a:rPr lang="en-CA" sz="3600" dirty="0" smtClean="0"/>
              <a:t>became heavy users. </a:t>
            </a:r>
            <a:r>
              <a:rPr lang="en-CA" sz="3600" b="1" dirty="0"/>
              <a:t>N</a:t>
            </a:r>
            <a:r>
              <a:rPr lang="en-CA" sz="3600" b="1" dirty="0" smtClean="0"/>
              <a:t>one </a:t>
            </a:r>
            <a:r>
              <a:rPr lang="en-CA" sz="3600" dirty="0" smtClean="0"/>
              <a:t>of the rats who had a fun social environment became a heavy drug user.</a:t>
            </a:r>
            <a:endParaRPr lang="en-CA" sz="3600" dirty="0"/>
          </a:p>
        </p:txBody>
      </p:sp>
    </p:spTree>
    <p:extLst>
      <p:ext uri="{BB962C8B-B14F-4D97-AF65-F5344CB8AC3E}">
        <p14:creationId xmlns:p14="http://schemas.microsoft.com/office/powerpoint/2010/main" val="3369438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643" y="117693"/>
            <a:ext cx="10924673" cy="6740307"/>
          </a:xfrm>
          <a:prstGeom prst="rect">
            <a:avLst/>
          </a:prstGeom>
        </p:spPr>
        <p:txBody>
          <a:bodyPr wrap="square">
            <a:spAutoFit/>
          </a:bodyPr>
          <a:lstStyle/>
          <a:p>
            <a:r>
              <a:rPr lang="en-CA" sz="3600" dirty="0" smtClean="0"/>
              <a:t>After the first phase of Rat Park, Dr. Alexander then took this test further. </a:t>
            </a:r>
          </a:p>
          <a:p>
            <a:endParaRPr lang="en-CA" sz="3600" dirty="0"/>
          </a:p>
          <a:p>
            <a:r>
              <a:rPr lang="en-CA" sz="3600" dirty="0" smtClean="0"/>
              <a:t>He re-ran the early experiments, where the rats were left alone, and became compulsive users of the drugs. He let them use the drugs for fifty-seven days -- if anything can hook you, it's that. </a:t>
            </a:r>
          </a:p>
          <a:p>
            <a:endParaRPr lang="en-CA" sz="3600" dirty="0" smtClean="0"/>
          </a:p>
          <a:p>
            <a:r>
              <a:rPr lang="en-CA" sz="3600" dirty="0" smtClean="0"/>
              <a:t>Then he took them out of isolation, and placed them in Rat Park with friends. He wanted to know, if you fall into that state of addiction, is your brain hijacked, so you can't recover? Do the drugs take you over? </a:t>
            </a:r>
            <a:endParaRPr lang="en-CA" sz="3600" dirty="0"/>
          </a:p>
        </p:txBody>
      </p:sp>
    </p:spTree>
    <p:extLst>
      <p:ext uri="{BB962C8B-B14F-4D97-AF65-F5344CB8AC3E}">
        <p14:creationId xmlns:p14="http://schemas.microsoft.com/office/powerpoint/2010/main" val="658836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481264"/>
            <a:ext cx="11758863" cy="5909310"/>
          </a:xfrm>
          <a:prstGeom prst="rect">
            <a:avLst/>
          </a:prstGeom>
        </p:spPr>
        <p:txBody>
          <a:bodyPr wrap="square">
            <a:spAutoFit/>
          </a:bodyPr>
          <a:lstStyle/>
          <a:p>
            <a:endParaRPr lang="en-CA" dirty="0" smtClean="0"/>
          </a:p>
          <a:p>
            <a:endParaRPr lang="en-CA" dirty="0" smtClean="0"/>
          </a:p>
          <a:p>
            <a:endParaRPr lang="en-CA" dirty="0"/>
          </a:p>
          <a:p>
            <a:r>
              <a:rPr lang="en-CA" sz="3600" dirty="0" smtClean="0"/>
              <a:t>Having HIV or Hep C can cause one to avoid being close to others and cause  isolation</a:t>
            </a:r>
            <a:r>
              <a:rPr lang="en-CA" sz="3600" dirty="0" smtClean="0"/>
              <a:t>.  Fear of rejection because of HIV, can cause isolation.</a:t>
            </a:r>
            <a:endParaRPr lang="en-CA" sz="3600" dirty="0" smtClean="0"/>
          </a:p>
          <a:p>
            <a:endParaRPr lang="en-CA" sz="3600" dirty="0"/>
          </a:p>
          <a:p>
            <a:r>
              <a:rPr lang="en-CA" sz="3600" dirty="0" smtClean="0"/>
              <a:t>Loneliness and isolation can </a:t>
            </a:r>
          </a:p>
          <a:p>
            <a:r>
              <a:rPr lang="en-CA" sz="3600" dirty="0" smtClean="0"/>
              <a:t>make it hard to have friends </a:t>
            </a:r>
          </a:p>
          <a:p>
            <a:r>
              <a:rPr lang="en-CA" sz="3600" dirty="0" smtClean="0"/>
              <a:t>and have an active sexual life.</a:t>
            </a:r>
          </a:p>
          <a:p>
            <a:endParaRPr lang="en-CA" sz="3600" dirty="0"/>
          </a:p>
          <a:p>
            <a:endParaRPr lang="en-CA" sz="3600" dirty="0"/>
          </a:p>
        </p:txBody>
      </p:sp>
      <p:pic>
        <p:nvPicPr>
          <p:cNvPr id="3" name="Picture 2"/>
          <p:cNvPicPr>
            <a:picLocks noChangeAspect="1"/>
          </p:cNvPicPr>
          <p:nvPr/>
        </p:nvPicPr>
        <p:blipFill>
          <a:blip r:embed="rId2"/>
          <a:stretch>
            <a:fillRect/>
          </a:stretch>
        </p:blipFill>
        <p:spPr>
          <a:xfrm>
            <a:off x="5857725" y="2406317"/>
            <a:ext cx="5804885" cy="3850104"/>
          </a:xfrm>
          <a:prstGeom prst="rect">
            <a:avLst/>
          </a:prstGeom>
        </p:spPr>
      </p:pic>
    </p:spTree>
    <p:extLst>
      <p:ext uri="{BB962C8B-B14F-4D97-AF65-F5344CB8AC3E}">
        <p14:creationId xmlns:p14="http://schemas.microsoft.com/office/powerpoint/2010/main" val="16842038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927" y="641684"/>
            <a:ext cx="8149390" cy="5632311"/>
          </a:xfrm>
          <a:prstGeom prst="rect">
            <a:avLst/>
          </a:prstGeom>
        </p:spPr>
        <p:txBody>
          <a:bodyPr wrap="square">
            <a:spAutoFit/>
          </a:bodyPr>
          <a:lstStyle/>
          <a:p>
            <a:r>
              <a:rPr lang="en-CA" sz="3600" dirty="0" smtClean="0"/>
              <a:t>What happened is important to examine. </a:t>
            </a:r>
          </a:p>
          <a:p>
            <a:endParaRPr lang="en-CA" sz="3600" dirty="0"/>
          </a:p>
          <a:p>
            <a:r>
              <a:rPr lang="en-CA" sz="3600" dirty="0" smtClean="0"/>
              <a:t>The rats seemed to have a few twitches of withdrawal, but they soon stopped their heavy use, and went back to having a normal life. </a:t>
            </a:r>
          </a:p>
          <a:p>
            <a:endParaRPr lang="en-CA" sz="3600" dirty="0"/>
          </a:p>
          <a:p>
            <a:r>
              <a:rPr lang="en-CA" sz="3600" dirty="0" smtClean="0"/>
              <a:t>The social fun cage saved them.   They sometimes enjoyed the drugs but it did not control them.</a:t>
            </a:r>
            <a:endParaRPr lang="en-CA" sz="3600" dirty="0"/>
          </a:p>
        </p:txBody>
      </p:sp>
      <p:pic>
        <p:nvPicPr>
          <p:cNvPr id="3" name="Picture 2"/>
          <p:cNvPicPr>
            <a:picLocks noChangeAspect="1"/>
          </p:cNvPicPr>
          <p:nvPr/>
        </p:nvPicPr>
        <p:blipFill>
          <a:blip r:embed="rId2"/>
          <a:stretch>
            <a:fillRect/>
          </a:stretch>
        </p:blipFill>
        <p:spPr>
          <a:xfrm>
            <a:off x="8394030" y="2021305"/>
            <a:ext cx="3814814" cy="3368842"/>
          </a:xfrm>
          <a:prstGeom prst="rect">
            <a:avLst/>
          </a:prstGeom>
        </p:spPr>
      </p:pic>
    </p:spTree>
    <p:extLst>
      <p:ext uri="{BB962C8B-B14F-4D97-AF65-F5344CB8AC3E}">
        <p14:creationId xmlns:p14="http://schemas.microsoft.com/office/powerpoint/2010/main" val="3605773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8" y="309255"/>
            <a:ext cx="9817768" cy="7248138"/>
          </a:xfrm>
          <a:prstGeom prst="rect">
            <a:avLst/>
          </a:prstGeom>
        </p:spPr>
        <p:txBody>
          <a:bodyPr wrap="square">
            <a:spAutoFit/>
          </a:bodyPr>
          <a:lstStyle/>
          <a:p>
            <a:r>
              <a:rPr lang="en-CA" sz="3200" dirty="0" smtClean="0"/>
              <a:t>“If you believe that addiction is caused by chemical hooks, this makes no sense. </a:t>
            </a:r>
          </a:p>
          <a:p>
            <a:endParaRPr lang="en-CA" sz="3200" dirty="0"/>
          </a:p>
          <a:p>
            <a:r>
              <a:rPr lang="en-CA" sz="3200" dirty="0" smtClean="0"/>
              <a:t>But if you believe Bruce Alexander's </a:t>
            </a:r>
          </a:p>
          <a:p>
            <a:r>
              <a:rPr lang="en-CA" sz="3200" dirty="0" smtClean="0"/>
              <a:t>theory, the picture falls into place. </a:t>
            </a:r>
          </a:p>
          <a:p>
            <a:endParaRPr lang="en-CA" sz="3200" dirty="0" smtClean="0"/>
          </a:p>
          <a:p>
            <a:endParaRPr lang="en-CA" sz="3200" u="sng" dirty="0"/>
          </a:p>
          <a:p>
            <a:r>
              <a:rPr lang="en-CA" sz="3200" dirty="0" smtClean="0"/>
              <a:t>The [street-addict] is like the rat in the first cage, isolated, alone, with only one source of solace to turn to.”</a:t>
            </a:r>
          </a:p>
          <a:p>
            <a:endParaRPr lang="en-CA" sz="3200" dirty="0" smtClean="0"/>
          </a:p>
          <a:p>
            <a:r>
              <a:rPr lang="en-CA" sz="1400" dirty="0" smtClean="0"/>
              <a:t>http://www.theguardian.com/commentisfree/2014/feb/17/loneliness-report-bigger-killer-obesity-lonely-people</a:t>
            </a:r>
          </a:p>
          <a:p>
            <a:endParaRPr lang="en-CA" sz="1400" dirty="0" smtClean="0"/>
          </a:p>
          <a:p>
            <a:r>
              <a:rPr lang="en-CA" sz="1400" dirty="0" smtClean="0"/>
              <a:t>Loneliness is killing us – we must start treating this disease</a:t>
            </a:r>
          </a:p>
          <a:p>
            <a:r>
              <a:rPr lang="en-CA" sz="1400" dirty="0" smtClean="0"/>
              <a:t>A report says loneliness is more deadly than obesity – the challenge now is to help lonely people connect   Philippa Perry   theguardian.com, Monday 17 February 2014</a:t>
            </a:r>
          </a:p>
          <a:p>
            <a:endParaRPr lang="en-CA" sz="1100" dirty="0" smtClean="0"/>
          </a:p>
          <a:p>
            <a:endParaRPr lang="en-CA" sz="3200" dirty="0"/>
          </a:p>
          <a:p>
            <a:endParaRPr lang="en-CA" sz="3200" dirty="0"/>
          </a:p>
        </p:txBody>
      </p:sp>
      <p:pic>
        <p:nvPicPr>
          <p:cNvPr id="3" name="Picture 2"/>
          <p:cNvPicPr>
            <a:picLocks noChangeAspect="1"/>
          </p:cNvPicPr>
          <p:nvPr/>
        </p:nvPicPr>
        <p:blipFill>
          <a:blip r:embed="rId2"/>
          <a:stretch>
            <a:fillRect/>
          </a:stretch>
        </p:blipFill>
        <p:spPr>
          <a:xfrm>
            <a:off x="6932896" y="881998"/>
            <a:ext cx="4145541" cy="2758669"/>
          </a:xfrm>
          <a:prstGeom prst="rect">
            <a:avLst/>
          </a:prstGeom>
        </p:spPr>
      </p:pic>
    </p:spTree>
    <p:extLst>
      <p:ext uri="{BB962C8B-B14F-4D97-AF65-F5344CB8AC3E}">
        <p14:creationId xmlns:p14="http://schemas.microsoft.com/office/powerpoint/2010/main" val="2229851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4" y="481264"/>
            <a:ext cx="11113614" cy="5139869"/>
          </a:xfrm>
          <a:prstGeom prst="rect">
            <a:avLst/>
          </a:prstGeom>
        </p:spPr>
        <p:txBody>
          <a:bodyPr wrap="square">
            <a:spAutoFit/>
          </a:bodyPr>
          <a:lstStyle/>
          <a:p>
            <a:r>
              <a:rPr lang="en-CA" sz="3200" dirty="0" smtClean="0"/>
              <a:t>Professor Peter Cohen argues that human beings have a deep need to bond and form connections.</a:t>
            </a:r>
          </a:p>
          <a:p>
            <a:endParaRPr lang="en-CA" sz="3200" dirty="0"/>
          </a:p>
          <a:p>
            <a:r>
              <a:rPr lang="en-CA" sz="3200" dirty="0" smtClean="0"/>
              <a:t>It's how we get our satisfaction. If we can't connect with each other, we will connect with anything we can find -- the whirr of a roulette wheel or the prick of a needle. He says we should stop talking about 'addiction' altogether, and instead call it 'bonding.</a:t>
            </a:r>
          </a:p>
          <a:p>
            <a:endParaRPr lang="en-CA" sz="3200" dirty="0"/>
          </a:p>
          <a:p>
            <a:r>
              <a:rPr lang="en-CA" b="1" dirty="0" smtClean="0"/>
              <a:t> </a:t>
            </a:r>
            <a:r>
              <a:rPr lang="en-CA" sz="3600" b="1" dirty="0" smtClean="0"/>
              <a:t>A heroin addict has bonded with heroin because s/he couldn't bond as fully with anything else.</a:t>
            </a:r>
            <a:endParaRPr lang="en-CA" sz="3600" b="1" dirty="0"/>
          </a:p>
        </p:txBody>
      </p:sp>
    </p:spTree>
    <p:extLst>
      <p:ext uri="{BB962C8B-B14F-4D97-AF65-F5344CB8AC3E}">
        <p14:creationId xmlns:p14="http://schemas.microsoft.com/office/powerpoint/2010/main" val="37725849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266" y="491067"/>
            <a:ext cx="12005733" cy="6370975"/>
          </a:xfrm>
          <a:prstGeom prst="rect">
            <a:avLst/>
          </a:prstGeom>
        </p:spPr>
        <p:txBody>
          <a:bodyPr wrap="square">
            <a:spAutoFit/>
          </a:bodyPr>
          <a:lstStyle/>
          <a:p>
            <a:r>
              <a:rPr lang="en-CA" sz="4000" b="1" dirty="0" smtClean="0"/>
              <a:t>How to decrease loneliness </a:t>
            </a:r>
          </a:p>
          <a:p>
            <a:r>
              <a:rPr lang="en-CA" sz="4000" b="1" dirty="0" smtClean="0"/>
              <a:t>and adapt better to HIV </a:t>
            </a:r>
          </a:p>
          <a:p>
            <a:r>
              <a:rPr lang="en-CA" sz="4000" b="1" dirty="0" smtClean="0"/>
              <a:t>and Hep C.</a:t>
            </a:r>
          </a:p>
          <a:p>
            <a:endParaRPr lang="en-CA" sz="3200" dirty="0"/>
          </a:p>
          <a:p>
            <a:pPr marL="457200" indent="-457200">
              <a:buFont typeface="Arial" panose="020B0604020202020204" pitchFamily="34" charset="0"/>
              <a:buChar char="•"/>
            </a:pPr>
            <a:r>
              <a:rPr lang="en-CA" sz="3200" dirty="0" smtClean="0"/>
              <a:t>Volunteer</a:t>
            </a:r>
          </a:p>
          <a:p>
            <a:pPr marL="457200" indent="-457200">
              <a:buFont typeface="Arial" panose="020B0604020202020204" pitchFamily="34" charset="0"/>
              <a:buChar char="•"/>
            </a:pPr>
            <a:r>
              <a:rPr lang="en-CA" sz="3200" dirty="0" smtClean="0"/>
              <a:t>Change negative thinking</a:t>
            </a:r>
          </a:p>
          <a:p>
            <a:pPr marL="457200" indent="-457200">
              <a:buFont typeface="Arial" panose="020B0604020202020204" pitchFamily="34" charset="0"/>
              <a:buChar char="•"/>
            </a:pPr>
            <a:r>
              <a:rPr lang="en-CA" sz="3200" dirty="0" smtClean="0"/>
              <a:t>Take risks to talk to others more</a:t>
            </a:r>
          </a:p>
          <a:p>
            <a:pPr marL="457200" indent="-457200">
              <a:buFont typeface="Arial" panose="020B0604020202020204" pitchFamily="34" charset="0"/>
              <a:buChar char="•"/>
            </a:pPr>
            <a:r>
              <a:rPr lang="en-CA" sz="3200" dirty="0" smtClean="0"/>
              <a:t>Believe in yourself and (some) others</a:t>
            </a:r>
          </a:p>
          <a:p>
            <a:pPr marL="457200" indent="-457200">
              <a:buFont typeface="Arial" panose="020B0604020202020204" pitchFamily="34" charset="0"/>
              <a:buChar char="•"/>
            </a:pPr>
            <a:r>
              <a:rPr lang="en-CA" sz="3200" dirty="0" smtClean="0"/>
              <a:t>Work at finding a friend</a:t>
            </a:r>
          </a:p>
          <a:p>
            <a:pPr marL="457200" indent="-457200">
              <a:buFont typeface="Arial" panose="020B0604020202020204" pitchFamily="34" charset="0"/>
              <a:buChar char="•"/>
            </a:pPr>
            <a:r>
              <a:rPr lang="en-CA" sz="3200" dirty="0" smtClean="0"/>
              <a:t>Go for long walks</a:t>
            </a:r>
          </a:p>
          <a:p>
            <a:pPr marL="457200" indent="-457200">
              <a:buFont typeface="Arial" panose="020B0604020202020204" pitchFamily="34" charset="0"/>
              <a:buChar char="•"/>
            </a:pPr>
            <a:r>
              <a:rPr lang="en-CA" sz="3200" dirty="0" smtClean="0"/>
              <a:t>Find your passion like art, helping others etc.</a:t>
            </a:r>
          </a:p>
          <a:p>
            <a:pPr marL="457200" indent="-457200">
              <a:buFont typeface="Arial" panose="020B0604020202020204" pitchFamily="34" charset="0"/>
              <a:buChar char="•"/>
            </a:pPr>
            <a:r>
              <a:rPr lang="en-CA" sz="3200" dirty="0" smtClean="0"/>
              <a:t>Believe you have something to offer to others</a:t>
            </a:r>
            <a:endParaRPr lang="en-CA" sz="3200" dirty="0"/>
          </a:p>
        </p:txBody>
      </p:sp>
      <p:pic>
        <p:nvPicPr>
          <p:cNvPr id="3" name="Picture 2"/>
          <p:cNvPicPr>
            <a:picLocks noChangeAspect="1"/>
          </p:cNvPicPr>
          <p:nvPr/>
        </p:nvPicPr>
        <p:blipFill>
          <a:blip r:embed="rId2"/>
          <a:stretch>
            <a:fillRect/>
          </a:stretch>
        </p:blipFill>
        <p:spPr>
          <a:xfrm>
            <a:off x="6861101" y="336884"/>
            <a:ext cx="5202562" cy="5280526"/>
          </a:xfrm>
          <a:prstGeom prst="rect">
            <a:avLst/>
          </a:prstGeom>
        </p:spPr>
      </p:pic>
    </p:spTree>
    <p:extLst>
      <p:ext uri="{BB962C8B-B14F-4D97-AF65-F5344CB8AC3E}">
        <p14:creationId xmlns:p14="http://schemas.microsoft.com/office/powerpoint/2010/main" val="1917711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9467" y="272716"/>
            <a:ext cx="11616265" cy="1323439"/>
          </a:xfrm>
          <a:prstGeom prst="rect">
            <a:avLst/>
          </a:prstGeom>
        </p:spPr>
        <p:txBody>
          <a:bodyPr wrap="square">
            <a:spAutoFit/>
          </a:bodyPr>
          <a:lstStyle/>
          <a:p>
            <a:r>
              <a:rPr lang="en-CA" sz="4000" b="1" dirty="0" smtClean="0">
                <a:solidFill>
                  <a:prstClr val="black"/>
                </a:solidFill>
              </a:rPr>
              <a:t>Relax and enjoy being with others.</a:t>
            </a:r>
          </a:p>
          <a:p>
            <a:r>
              <a:rPr lang="en-CA" sz="4000" b="1" dirty="0" smtClean="0">
                <a:solidFill>
                  <a:prstClr val="black"/>
                </a:solidFill>
              </a:rPr>
              <a:t>HIV and Hep C does not have to lead to loneliness.</a:t>
            </a:r>
            <a:endParaRPr lang="en-CA" sz="4000" dirty="0"/>
          </a:p>
        </p:txBody>
      </p:sp>
      <p:pic>
        <p:nvPicPr>
          <p:cNvPr id="4" name="Picture 3"/>
          <p:cNvPicPr>
            <a:picLocks noChangeAspect="1"/>
          </p:cNvPicPr>
          <p:nvPr/>
        </p:nvPicPr>
        <p:blipFill>
          <a:blip r:embed="rId2"/>
          <a:stretch>
            <a:fillRect/>
          </a:stretch>
        </p:blipFill>
        <p:spPr>
          <a:xfrm>
            <a:off x="1764632" y="1590537"/>
            <a:ext cx="8566484" cy="5082808"/>
          </a:xfrm>
          <a:prstGeom prst="rect">
            <a:avLst/>
          </a:prstGeom>
        </p:spPr>
      </p:pic>
    </p:spTree>
    <p:extLst>
      <p:ext uri="{BB962C8B-B14F-4D97-AF65-F5344CB8AC3E}">
        <p14:creationId xmlns:p14="http://schemas.microsoft.com/office/powerpoint/2010/main" val="157232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4233" y="1106905"/>
            <a:ext cx="7299156" cy="4339650"/>
          </a:xfrm>
          <a:prstGeom prst="rect">
            <a:avLst/>
          </a:prstGeom>
        </p:spPr>
        <p:txBody>
          <a:bodyPr wrap="square">
            <a:spAutoFit/>
          </a:bodyPr>
          <a:lstStyle/>
          <a:p>
            <a:endParaRPr lang="en-CA" dirty="0" smtClean="0"/>
          </a:p>
          <a:p>
            <a:endParaRPr lang="en-CA" dirty="0"/>
          </a:p>
          <a:p>
            <a:r>
              <a:rPr lang="en-CA" sz="4800" dirty="0" smtClean="0"/>
              <a:t>Bill Coleman PhD  </a:t>
            </a:r>
          </a:p>
          <a:p>
            <a:endParaRPr lang="en-CA" sz="4800" dirty="0" smtClean="0"/>
          </a:p>
          <a:p>
            <a:r>
              <a:rPr lang="en-CA" sz="4800" dirty="0" smtClean="0">
                <a:hlinkClick r:id="rId2"/>
              </a:rPr>
              <a:t>bcxca@yahoo.com</a:t>
            </a:r>
            <a:endParaRPr lang="en-CA" sz="4800" dirty="0" smtClean="0"/>
          </a:p>
          <a:p>
            <a:endParaRPr lang="en-CA" sz="4800" dirty="0"/>
          </a:p>
          <a:p>
            <a:r>
              <a:rPr lang="en-CA" sz="4800" smtClean="0">
                <a:hlinkClick r:id="rId3"/>
              </a:rPr>
              <a:t>www.bcoleman.ca</a:t>
            </a:r>
            <a:r>
              <a:rPr lang="en-CA" sz="4800" smtClean="0"/>
              <a:t>  </a:t>
            </a:r>
            <a:endParaRPr lang="en-CA" sz="4800" dirty="0"/>
          </a:p>
        </p:txBody>
      </p:sp>
    </p:spTree>
    <p:extLst>
      <p:ext uri="{BB962C8B-B14F-4D97-AF65-F5344CB8AC3E}">
        <p14:creationId xmlns:p14="http://schemas.microsoft.com/office/powerpoint/2010/main" val="41081949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599" y="320843"/>
            <a:ext cx="10193868" cy="5909310"/>
          </a:xfrm>
          <a:prstGeom prst="rect">
            <a:avLst/>
          </a:prstGeom>
        </p:spPr>
        <p:txBody>
          <a:bodyPr wrap="square">
            <a:spAutoFit/>
          </a:bodyPr>
          <a:lstStyle/>
          <a:p>
            <a:r>
              <a:rPr lang="en-CA" dirty="0" smtClean="0">
                <a:hlinkClick r:id="rId2"/>
              </a:rPr>
              <a:t>http://www.psychologytoday.com/blog/the-science-success/201010/the-cure-loneliness</a:t>
            </a:r>
            <a:endParaRPr lang="en-CA" dirty="0" smtClean="0"/>
          </a:p>
          <a:p>
            <a:endParaRPr lang="en-CA" dirty="0" smtClean="0"/>
          </a:p>
          <a:p>
            <a:r>
              <a:rPr lang="en-CA" dirty="0" smtClean="0"/>
              <a:t>The Science of Success</a:t>
            </a:r>
          </a:p>
          <a:p>
            <a:r>
              <a:rPr lang="en-CA" dirty="0" smtClean="0"/>
              <a:t>How we can all achieve our goals</a:t>
            </a:r>
          </a:p>
          <a:p>
            <a:r>
              <a:rPr lang="en-CA" dirty="0" smtClean="0"/>
              <a:t>by Heidi Grant Halvorson, Ph.D.    The Cure for Loneliness</a:t>
            </a:r>
          </a:p>
          <a:p>
            <a:endParaRPr lang="en-CA" dirty="0"/>
          </a:p>
          <a:p>
            <a:r>
              <a:rPr lang="en-CA" dirty="0" smtClean="0">
                <a:hlinkClick r:id="rId3"/>
              </a:rPr>
              <a:t>http://psychology.about.com/od/psychotherapy/a/loneliness.htm</a:t>
            </a:r>
            <a:endParaRPr lang="en-CA" dirty="0"/>
          </a:p>
          <a:p>
            <a:r>
              <a:rPr lang="en-CA" dirty="0" smtClean="0"/>
              <a:t>Loneliness   Causes, Effects and Treatments for Loneliness </a:t>
            </a:r>
          </a:p>
          <a:p>
            <a:r>
              <a:rPr lang="en-CA" dirty="0" smtClean="0"/>
              <a:t>By Kendra Cherry   Psychology Expert</a:t>
            </a:r>
          </a:p>
          <a:p>
            <a:endParaRPr lang="en-CA" dirty="0"/>
          </a:p>
          <a:p>
            <a:r>
              <a:rPr lang="en-CA" dirty="0" smtClean="0">
                <a:hlinkClick r:id="rId4"/>
              </a:rPr>
              <a:t>http://www.huffingtonpost.com/johann-hari/the-real-cause-of-addicti_b_6506936.html?fb_action_ids=10152977391675491&amp;fb_action_types=og.likes</a:t>
            </a:r>
            <a:endParaRPr lang="en-CA" dirty="0" smtClean="0"/>
          </a:p>
          <a:p>
            <a:r>
              <a:rPr lang="en-CA" dirty="0" smtClean="0"/>
              <a:t>Johann </a:t>
            </a:r>
            <a:r>
              <a:rPr lang="en-CA" dirty="0" err="1" smtClean="0"/>
              <a:t>Hari</a:t>
            </a:r>
            <a:r>
              <a:rPr lang="en-CA" dirty="0" smtClean="0"/>
              <a:t> </a:t>
            </a:r>
          </a:p>
          <a:p>
            <a:r>
              <a:rPr lang="en-CA" dirty="0" smtClean="0"/>
              <a:t>Author of 'Chasing The Scream: The First and Last Days of the War on Drugs'</a:t>
            </a:r>
          </a:p>
          <a:p>
            <a:r>
              <a:rPr lang="en-CA" dirty="0" smtClean="0"/>
              <a:t>The Likely Cause of Addiction Has Been Discovered, and It Is Not What You Think</a:t>
            </a:r>
          </a:p>
          <a:p>
            <a:endParaRPr lang="en-CA" dirty="0"/>
          </a:p>
          <a:p>
            <a:r>
              <a:rPr lang="en-CA" dirty="0">
                <a:hlinkClick r:id="rId5"/>
              </a:rPr>
              <a:t>http://</a:t>
            </a:r>
            <a:r>
              <a:rPr lang="en-CA" dirty="0" smtClean="0">
                <a:hlinkClick r:id="rId5"/>
              </a:rPr>
              <a:t>www.peplaulab.ucla.edu/Peplau_Lab/Publications_files/Rubinstein_Shaver_Peplau_79.pdf</a:t>
            </a:r>
            <a:endParaRPr lang="en-CA" dirty="0" smtClean="0"/>
          </a:p>
          <a:p>
            <a:r>
              <a:rPr lang="en-CA" dirty="0"/>
              <a:t>LONELINESS</a:t>
            </a:r>
          </a:p>
          <a:p>
            <a:r>
              <a:rPr lang="en-CA" dirty="0"/>
              <a:t>Almost everyone is lonely </a:t>
            </a:r>
            <a:r>
              <a:rPr lang="en-CA" dirty="0" smtClean="0"/>
              <a:t>sometimes, but </a:t>
            </a:r>
            <a:r>
              <a:rPr lang="en-CA" dirty="0"/>
              <a:t>this common feeling arises not from a person's circumstance,</a:t>
            </a:r>
          </a:p>
          <a:p>
            <a:r>
              <a:rPr lang="en-CA" dirty="0"/>
              <a:t>but from how he decides to interpret his situation.</a:t>
            </a:r>
          </a:p>
          <a:p>
            <a:r>
              <a:rPr lang="en-CA" dirty="0"/>
              <a:t>CARIN RUBINSTEIN, PHILLIP </a:t>
            </a:r>
            <a:r>
              <a:rPr lang="en-CA" dirty="0" smtClean="0"/>
              <a:t>SHAVER, AND LETITIA </a:t>
            </a:r>
            <a:r>
              <a:rPr lang="en-CA" dirty="0"/>
              <a:t>ANNE PEPLAU </a:t>
            </a:r>
            <a:endParaRPr lang="en-CA" dirty="0" smtClean="0"/>
          </a:p>
        </p:txBody>
      </p:sp>
    </p:spTree>
    <p:extLst>
      <p:ext uri="{BB962C8B-B14F-4D97-AF65-F5344CB8AC3E}">
        <p14:creationId xmlns:p14="http://schemas.microsoft.com/office/powerpoint/2010/main" val="35603199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7957" y="926212"/>
            <a:ext cx="8999621" cy="5632311"/>
          </a:xfrm>
          <a:prstGeom prst="rect">
            <a:avLst/>
          </a:prstGeom>
        </p:spPr>
        <p:txBody>
          <a:bodyPr wrap="square">
            <a:spAutoFit/>
          </a:bodyPr>
          <a:lstStyle/>
          <a:p>
            <a:endParaRPr lang="en-CA" dirty="0" smtClean="0"/>
          </a:p>
          <a:p>
            <a:r>
              <a:rPr lang="en-CA" dirty="0" smtClean="0">
                <a:hlinkClick r:id="rId2"/>
              </a:rPr>
              <a:t>http://www.livestrong.com/article/66458-cure-loneliness/</a:t>
            </a:r>
            <a:endParaRPr lang="en-CA" dirty="0" smtClean="0"/>
          </a:p>
          <a:p>
            <a:r>
              <a:rPr lang="en-CA" dirty="0" smtClean="0"/>
              <a:t>How to Cure Loneliness</a:t>
            </a:r>
          </a:p>
          <a:p>
            <a:r>
              <a:rPr lang="en-CA" dirty="0" smtClean="0"/>
              <a:t>Last Updated: Feb 08, 2014 | By Christa Miller</a:t>
            </a:r>
          </a:p>
          <a:p>
            <a:endParaRPr lang="en-CA" dirty="0" smtClean="0"/>
          </a:p>
          <a:p>
            <a:r>
              <a:rPr lang="en-CA" dirty="0" smtClean="0">
                <a:hlinkClick r:id="rId3"/>
              </a:rPr>
              <a:t>http://www.theguardian.com/commentisfree/2014/feb/17/loneliness-report-bigger-killer-obesity-lonely-people</a:t>
            </a:r>
            <a:endParaRPr lang="en-CA" dirty="0" smtClean="0"/>
          </a:p>
          <a:p>
            <a:endParaRPr lang="en-CA" dirty="0" smtClean="0"/>
          </a:p>
          <a:p>
            <a:r>
              <a:rPr lang="en-CA" dirty="0" smtClean="0"/>
              <a:t>Loneliness is killing us – we must start treating this disease</a:t>
            </a:r>
          </a:p>
          <a:p>
            <a:r>
              <a:rPr lang="en-CA" dirty="0" smtClean="0"/>
              <a:t>A report says loneliness is more deadly than obesity – the challenge now is to help lonely people connect   Philippa Perry   theguardian.com, Monday 17 February 2014</a:t>
            </a:r>
          </a:p>
          <a:p>
            <a:endParaRPr lang="en-CA" dirty="0" smtClean="0"/>
          </a:p>
          <a:p>
            <a:r>
              <a:rPr lang="en-CA" dirty="0" smtClean="0">
                <a:hlinkClick r:id="rId4"/>
              </a:rPr>
              <a:t>http://www.ncbi.nlm.nih.gov/pmc/articles/PMC3890922/</a:t>
            </a:r>
            <a:endParaRPr lang="en-CA" dirty="0" smtClean="0"/>
          </a:p>
          <a:p>
            <a:endParaRPr lang="en-CA" dirty="0" smtClean="0"/>
          </a:p>
          <a:p>
            <a:r>
              <a:rPr lang="en-CA" dirty="0" smtClean="0"/>
              <a:t>Indian J Psychiatry. 2013 Oct-Dec; 55(4): 320–322.</a:t>
            </a:r>
          </a:p>
          <a:p>
            <a:r>
              <a:rPr lang="en-CA" dirty="0" smtClean="0"/>
              <a:t>Loneliness: A disease?  </a:t>
            </a:r>
            <a:r>
              <a:rPr lang="en-CA" dirty="0" err="1" smtClean="0"/>
              <a:t>Sarvada</a:t>
            </a:r>
            <a:r>
              <a:rPr lang="en-CA" dirty="0" smtClean="0"/>
              <a:t> Chandra Tiwari</a:t>
            </a:r>
          </a:p>
          <a:p>
            <a:endParaRPr lang="en-CA" dirty="0"/>
          </a:p>
          <a:p>
            <a:r>
              <a:rPr lang="en-CA" dirty="0">
                <a:hlinkClick r:id="rId5"/>
              </a:rPr>
              <a:t>http://</a:t>
            </a:r>
            <a:r>
              <a:rPr lang="en-CA" dirty="0" smtClean="0">
                <a:hlinkClick r:id="rId5"/>
              </a:rPr>
              <a:t>www.succeedsocially.com/lonely</a:t>
            </a:r>
            <a:endParaRPr lang="en-CA" dirty="0" smtClean="0"/>
          </a:p>
          <a:p>
            <a:r>
              <a:rPr lang="en-CA" dirty="0"/>
              <a:t>Succeed Socially .com</a:t>
            </a:r>
          </a:p>
          <a:p>
            <a:r>
              <a:rPr lang="en-CA" dirty="0"/>
              <a:t>A free guide to getting past social awkwardness</a:t>
            </a:r>
          </a:p>
        </p:txBody>
      </p:sp>
    </p:spTree>
    <p:extLst>
      <p:ext uri="{BB962C8B-B14F-4D97-AF65-F5344CB8AC3E}">
        <p14:creationId xmlns:p14="http://schemas.microsoft.com/office/powerpoint/2010/main" val="27052524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795867"/>
            <a:ext cx="10871200" cy="2862322"/>
          </a:xfrm>
          <a:prstGeom prst="rect">
            <a:avLst/>
          </a:prstGeom>
        </p:spPr>
        <p:txBody>
          <a:bodyPr wrap="square">
            <a:spAutoFit/>
          </a:bodyPr>
          <a:lstStyle/>
          <a:p>
            <a:r>
              <a:rPr lang="en-CA" dirty="0">
                <a:hlinkClick r:id="rId2"/>
              </a:rPr>
              <a:t>http://</a:t>
            </a:r>
            <a:r>
              <a:rPr lang="en-CA" dirty="0" smtClean="0">
                <a:hlinkClick r:id="rId2"/>
              </a:rPr>
              <a:t>www.besthealthmag.ca/best-you/mental-health/5-ways-to-beat-loneliness</a:t>
            </a:r>
            <a:endParaRPr lang="en-CA" dirty="0" smtClean="0"/>
          </a:p>
          <a:p>
            <a:endParaRPr lang="en-CA" dirty="0"/>
          </a:p>
          <a:p>
            <a:r>
              <a:rPr lang="en-CA" dirty="0"/>
              <a:t>5 ways to beat loneliness</a:t>
            </a:r>
          </a:p>
          <a:p>
            <a:r>
              <a:rPr lang="en-CA" dirty="0"/>
              <a:t>Loneliness can affect us all at different times, in different ways. Whether it's a fleeting feeling or a constant state of disconnection, here are five ways to beat </a:t>
            </a:r>
            <a:r>
              <a:rPr lang="en-CA" dirty="0" smtClean="0"/>
              <a:t>loneliness  By </a:t>
            </a:r>
            <a:r>
              <a:rPr lang="en-CA" dirty="0"/>
              <a:t>Meredith </a:t>
            </a:r>
            <a:r>
              <a:rPr lang="en-CA" dirty="0" err="1" smtClean="0"/>
              <a:t>Dault</a:t>
            </a:r>
            <a:endParaRPr lang="en-CA" dirty="0" smtClean="0"/>
          </a:p>
          <a:p>
            <a:endParaRPr lang="en-CA" dirty="0"/>
          </a:p>
          <a:p>
            <a:r>
              <a:rPr lang="en-CA" dirty="0">
                <a:hlinkClick r:id="rId3"/>
              </a:rPr>
              <a:t>http://</a:t>
            </a:r>
            <a:r>
              <a:rPr lang="en-CA" dirty="0" smtClean="0">
                <a:hlinkClick r:id="rId3"/>
              </a:rPr>
              <a:t>www.slate.com/articles/health_and_science/medical_examiner/2013/08/dangers_of_loneliness_social_isolation_is_deadlier_than_obesity.html</a:t>
            </a:r>
            <a:endParaRPr lang="en-CA" dirty="0" smtClean="0"/>
          </a:p>
          <a:p>
            <a:r>
              <a:rPr lang="en-CA" dirty="0"/>
              <a:t>Loneliness Is </a:t>
            </a:r>
            <a:r>
              <a:rPr lang="en-CA" dirty="0" smtClean="0"/>
              <a:t>Deadly   Social </a:t>
            </a:r>
            <a:r>
              <a:rPr lang="en-CA" dirty="0"/>
              <a:t>isolation kills more people than obesity does—and it’s just as </a:t>
            </a:r>
            <a:r>
              <a:rPr lang="en-CA" dirty="0" err="1" smtClean="0"/>
              <a:t>stigmatized.By</a:t>
            </a:r>
            <a:r>
              <a:rPr lang="en-CA" dirty="0" smtClean="0"/>
              <a:t> </a:t>
            </a:r>
            <a:r>
              <a:rPr lang="en-CA" dirty="0"/>
              <a:t>Jessica </a:t>
            </a:r>
            <a:r>
              <a:rPr lang="en-CA" dirty="0" err="1"/>
              <a:t>Olien</a:t>
            </a:r>
            <a:endParaRPr lang="en-CA" dirty="0"/>
          </a:p>
        </p:txBody>
      </p:sp>
    </p:spTree>
    <p:extLst>
      <p:ext uri="{BB962C8B-B14F-4D97-AF65-F5344CB8AC3E}">
        <p14:creationId xmlns:p14="http://schemas.microsoft.com/office/powerpoint/2010/main" val="532013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533" y="218350"/>
            <a:ext cx="11096680" cy="2308324"/>
          </a:xfrm>
          <a:prstGeom prst="rect">
            <a:avLst/>
          </a:prstGeom>
        </p:spPr>
        <p:txBody>
          <a:bodyPr wrap="square">
            <a:spAutoFit/>
          </a:bodyPr>
          <a:lstStyle/>
          <a:p>
            <a:r>
              <a:rPr lang="en-CA" sz="3600" dirty="0" smtClean="0"/>
              <a:t>Loneliness and isolation can lead to depression which can lead to increased drug use.</a:t>
            </a:r>
          </a:p>
          <a:p>
            <a:endParaRPr lang="en-CA" sz="3600" dirty="0"/>
          </a:p>
          <a:p>
            <a:r>
              <a:rPr lang="en-CA" sz="3600" dirty="0" smtClean="0"/>
              <a:t>Which can lead to loneliness and isolation.</a:t>
            </a:r>
            <a:endParaRPr lang="en-CA" sz="3600" dirty="0"/>
          </a:p>
        </p:txBody>
      </p:sp>
      <p:pic>
        <p:nvPicPr>
          <p:cNvPr id="5" name="Picture 4"/>
          <p:cNvPicPr>
            <a:picLocks noChangeAspect="1"/>
          </p:cNvPicPr>
          <p:nvPr/>
        </p:nvPicPr>
        <p:blipFill>
          <a:blip r:embed="rId2"/>
          <a:stretch>
            <a:fillRect/>
          </a:stretch>
        </p:blipFill>
        <p:spPr>
          <a:xfrm>
            <a:off x="3098800" y="2526674"/>
            <a:ext cx="6383867" cy="4098925"/>
          </a:xfrm>
          <a:prstGeom prst="rect">
            <a:avLst/>
          </a:prstGeom>
        </p:spPr>
      </p:pic>
    </p:spTree>
    <p:extLst>
      <p:ext uri="{BB962C8B-B14F-4D97-AF65-F5344CB8AC3E}">
        <p14:creationId xmlns:p14="http://schemas.microsoft.com/office/powerpoint/2010/main" val="2321547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8989" y="529389"/>
            <a:ext cx="9865896" cy="2585323"/>
          </a:xfrm>
          <a:prstGeom prst="rect">
            <a:avLst/>
          </a:prstGeom>
        </p:spPr>
        <p:txBody>
          <a:bodyPr wrap="square">
            <a:spAutoFit/>
          </a:bodyPr>
          <a:lstStyle/>
          <a:p>
            <a:endParaRPr lang="en-CA" dirty="0"/>
          </a:p>
          <a:p>
            <a:pPr algn="ctr"/>
            <a:r>
              <a:rPr lang="en-CA" sz="4800" b="1" dirty="0" smtClean="0"/>
              <a:t>What is loneliness and Isolation?</a:t>
            </a:r>
          </a:p>
          <a:p>
            <a:pPr algn="ctr"/>
            <a:endParaRPr lang="en-CA" sz="4800" b="1" dirty="0"/>
          </a:p>
          <a:p>
            <a:pPr algn="ctr"/>
            <a:endParaRPr lang="en-CA" sz="4800" b="1" dirty="0"/>
          </a:p>
        </p:txBody>
      </p:sp>
      <p:pic>
        <p:nvPicPr>
          <p:cNvPr id="3" name="Picture 2"/>
          <p:cNvPicPr>
            <a:picLocks noChangeAspect="1"/>
          </p:cNvPicPr>
          <p:nvPr/>
        </p:nvPicPr>
        <p:blipFill>
          <a:blip r:embed="rId2"/>
          <a:stretch>
            <a:fillRect/>
          </a:stretch>
        </p:blipFill>
        <p:spPr>
          <a:xfrm>
            <a:off x="3064043" y="1874401"/>
            <a:ext cx="5919536" cy="4099826"/>
          </a:xfrm>
          <a:prstGeom prst="rect">
            <a:avLst/>
          </a:prstGeom>
        </p:spPr>
      </p:pic>
    </p:spTree>
    <p:extLst>
      <p:ext uri="{BB962C8B-B14F-4D97-AF65-F5344CB8AC3E}">
        <p14:creationId xmlns:p14="http://schemas.microsoft.com/office/powerpoint/2010/main" val="351611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7" y="850233"/>
            <a:ext cx="11413066" cy="5632311"/>
          </a:xfrm>
          <a:prstGeom prst="rect">
            <a:avLst/>
          </a:prstGeom>
        </p:spPr>
        <p:txBody>
          <a:bodyPr wrap="square">
            <a:spAutoFit/>
          </a:bodyPr>
          <a:lstStyle/>
          <a:p>
            <a:r>
              <a:rPr lang="en-CA" sz="3600" dirty="0" smtClean="0"/>
              <a:t>Loneliness is a common human emotion. </a:t>
            </a:r>
            <a:r>
              <a:rPr lang="en-CA" sz="3600" dirty="0"/>
              <a:t>I</a:t>
            </a:r>
            <a:r>
              <a:rPr lang="en-CA" sz="3600" dirty="0" smtClean="0"/>
              <a:t>t is, however, a complex and unique experience to each individual. </a:t>
            </a:r>
          </a:p>
          <a:p>
            <a:endParaRPr lang="en-CA" sz="3600" dirty="0"/>
          </a:p>
          <a:p>
            <a:r>
              <a:rPr lang="en-CA" sz="3600" dirty="0" smtClean="0"/>
              <a:t>Up to 40% of Americans</a:t>
            </a:r>
          </a:p>
          <a:p>
            <a:r>
              <a:rPr lang="en-CA" sz="3600" dirty="0"/>
              <a:t>s</a:t>
            </a:r>
            <a:r>
              <a:rPr lang="en-CA" sz="3600" dirty="0" smtClean="0"/>
              <a:t>ay they are lonely.</a:t>
            </a:r>
          </a:p>
          <a:p>
            <a:endParaRPr lang="en-CA" sz="3600" dirty="0"/>
          </a:p>
          <a:p>
            <a:r>
              <a:rPr lang="en-CA" sz="3600" dirty="0" smtClean="0"/>
              <a:t>Loneliness has no </a:t>
            </a:r>
          </a:p>
          <a:p>
            <a:r>
              <a:rPr lang="en-CA" sz="3600" dirty="0"/>
              <a:t>s</a:t>
            </a:r>
            <a:r>
              <a:rPr lang="en-CA" sz="3600" dirty="0" smtClean="0"/>
              <a:t>ingle cause, but HIV </a:t>
            </a:r>
          </a:p>
          <a:p>
            <a:r>
              <a:rPr lang="en-CA" sz="3600" dirty="0"/>
              <a:t>a</a:t>
            </a:r>
            <a:r>
              <a:rPr lang="en-CA" sz="3600" dirty="0" smtClean="0"/>
              <a:t>nd Hep C can be </a:t>
            </a:r>
          </a:p>
          <a:p>
            <a:r>
              <a:rPr lang="en-CA" sz="3600" dirty="0" smtClean="0"/>
              <a:t>one cause of loneliness .</a:t>
            </a:r>
            <a:endParaRPr lang="en-CA" sz="3600" dirty="0"/>
          </a:p>
        </p:txBody>
      </p:sp>
      <p:pic>
        <p:nvPicPr>
          <p:cNvPr id="3" name="Picture 2"/>
          <p:cNvPicPr>
            <a:picLocks noChangeAspect="1"/>
          </p:cNvPicPr>
          <p:nvPr/>
        </p:nvPicPr>
        <p:blipFill>
          <a:blip r:embed="rId2"/>
          <a:stretch>
            <a:fillRect/>
          </a:stretch>
        </p:blipFill>
        <p:spPr>
          <a:xfrm>
            <a:off x="5520267" y="2150534"/>
            <a:ext cx="6536267" cy="4355664"/>
          </a:xfrm>
          <a:prstGeom prst="rect">
            <a:avLst/>
          </a:prstGeom>
        </p:spPr>
      </p:pic>
    </p:spTree>
    <p:extLst>
      <p:ext uri="{BB962C8B-B14F-4D97-AF65-F5344CB8AC3E}">
        <p14:creationId xmlns:p14="http://schemas.microsoft.com/office/powerpoint/2010/main" val="828239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533" y="118533"/>
            <a:ext cx="11370289" cy="4536673"/>
          </a:xfrm>
          <a:prstGeom prst="rect">
            <a:avLst/>
          </a:prstGeom>
        </p:spPr>
        <p:txBody>
          <a:bodyPr wrap="square">
            <a:spAutoFit/>
          </a:bodyPr>
          <a:lstStyle/>
          <a:p>
            <a:r>
              <a:rPr lang="en-CA" sz="4000" dirty="0" smtClean="0">
                <a:solidFill>
                  <a:srgbClr val="000000"/>
                </a:solidFill>
              </a:rPr>
              <a:t>Y</a:t>
            </a:r>
            <a:r>
              <a:rPr lang="en-CA" sz="4000" i="0" dirty="0" smtClean="0">
                <a:solidFill>
                  <a:srgbClr val="000000"/>
                </a:solidFill>
                <a:effectLst/>
              </a:rPr>
              <a:t>ou can have dozens of "friends" and still feel lonely. </a:t>
            </a:r>
          </a:p>
          <a:p>
            <a:endParaRPr lang="en-CA" sz="4000" dirty="0">
              <a:solidFill>
                <a:srgbClr val="000000"/>
              </a:solidFill>
            </a:endParaRPr>
          </a:p>
          <a:p>
            <a:r>
              <a:rPr lang="en-CA" sz="4000" i="0" dirty="0" smtClean="0">
                <a:solidFill>
                  <a:srgbClr val="000000"/>
                </a:solidFill>
                <a:effectLst/>
              </a:rPr>
              <a:t>True intimacy and feelings of being connected are much more important than the quantity of friends.</a:t>
            </a:r>
          </a:p>
          <a:p>
            <a:r>
              <a:rPr lang="en-CA" sz="4000" dirty="0" smtClean="0"/>
              <a:t/>
            </a:r>
            <a:br>
              <a:rPr lang="en-CA" sz="4000" dirty="0" smtClean="0"/>
            </a:br>
            <a:r>
              <a:rPr lang="en-CA" sz="4000" dirty="0" smtClean="0">
                <a:solidFill>
                  <a:schemeClr val="accent2"/>
                </a:solidFill>
              </a:rPr>
              <a:t>Having at least one close </a:t>
            </a:r>
          </a:p>
          <a:p>
            <a:r>
              <a:rPr lang="en-CA" sz="4000" dirty="0" smtClean="0">
                <a:solidFill>
                  <a:schemeClr val="accent2"/>
                </a:solidFill>
              </a:rPr>
              <a:t>friend is important.</a:t>
            </a:r>
            <a:endParaRPr lang="en-CA" sz="4000" dirty="0"/>
          </a:p>
        </p:txBody>
      </p:sp>
      <p:pic>
        <p:nvPicPr>
          <p:cNvPr id="3" name="Picture 2"/>
          <p:cNvPicPr>
            <a:picLocks noChangeAspect="1"/>
          </p:cNvPicPr>
          <p:nvPr/>
        </p:nvPicPr>
        <p:blipFill>
          <a:blip r:embed="rId2"/>
          <a:stretch>
            <a:fillRect/>
          </a:stretch>
        </p:blipFill>
        <p:spPr>
          <a:xfrm>
            <a:off x="6248400" y="2671321"/>
            <a:ext cx="5690964" cy="3967769"/>
          </a:xfrm>
          <a:prstGeom prst="rect">
            <a:avLst/>
          </a:prstGeom>
        </p:spPr>
      </p:pic>
    </p:spTree>
    <p:extLst>
      <p:ext uri="{BB962C8B-B14F-4D97-AF65-F5344CB8AC3E}">
        <p14:creationId xmlns:p14="http://schemas.microsoft.com/office/powerpoint/2010/main" val="4004101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1733" y="220134"/>
            <a:ext cx="11040534" cy="6247864"/>
          </a:xfrm>
          <a:prstGeom prst="rect">
            <a:avLst/>
          </a:prstGeom>
        </p:spPr>
        <p:txBody>
          <a:bodyPr wrap="square">
            <a:spAutoFit/>
          </a:bodyPr>
          <a:lstStyle/>
          <a:p>
            <a:r>
              <a:rPr lang="en-CA" sz="4000" dirty="0" smtClean="0"/>
              <a:t>Mistakes Lonely People Often Make</a:t>
            </a:r>
          </a:p>
          <a:p>
            <a:endParaRPr lang="en-CA" sz="2400" dirty="0"/>
          </a:p>
          <a:p>
            <a:pPr marL="342900" indent="-342900">
              <a:buFont typeface="Arial" panose="020B0604020202020204" pitchFamily="34" charset="0"/>
              <a:buChar char="•"/>
            </a:pPr>
            <a:r>
              <a:rPr lang="en-CA" sz="2800" dirty="0"/>
              <a:t>They hide from the world because </a:t>
            </a:r>
            <a:r>
              <a:rPr lang="en-CA" sz="2800" dirty="0" smtClean="0"/>
              <a:t>they're embarrassed </a:t>
            </a:r>
            <a:r>
              <a:rPr lang="en-CA" sz="2800" dirty="0"/>
              <a:t>about being lonely and having no </a:t>
            </a:r>
            <a:r>
              <a:rPr lang="en-CA" sz="2800" dirty="0" smtClean="0"/>
              <a:t>life</a:t>
            </a:r>
            <a:endParaRPr lang="en-CA" sz="2800" dirty="0"/>
          </a:p>
          <a:p>
            <a:pPr marL="342900" indent="-342900">
              <a:buFont typeface="Arial" panose="020B0604020202020204" pitchFamily="34" charset="0"/>
              <a:buChar char="•"/>
            </a:pPr>
            <a:r>
              <a:rPr lang="en-CA" sz="2800" dirty="0"/>
              <a:t>They become experts at distracting themselves from their </a:t>
            </a:r>
            <a:r>
              <a:rPr lang="en-CA" sz="2800" dirty="0" smtClean="0"/>
              <a:t>loneliness</a:t>
            </a:r>
            <a:endParaRPr lang="en-CA" sz="2800" dirty="0"/>
          </a:p>
          <a:p>
            <a:pPr marL="342900" indent="-342900">
              <a:buFont typeface="Arial" panose="020B0604020202020204" pitchFamily="34" charset="0"/>
              <a:buChar char="•"/>
            </a:pPr>
            <a:r>
              <a:rPr lang="en-CA" sz="2800" dirty="0"/>
              <a:t>They get too comfortable in their </a:t>
            </a:r>
            <a:r>
              <a:rPr lang="en-CA" sz="2800" dirty="0" smtClean="0"/>
              <a:t>rut</a:t>
            </a:r>
            <a:endParaRPr lang="en-CA" sz="2800" dirty="0"/>
          </a:p>
          <a:p>
            <a:pPr marL="342900" indent="-342900">
              <a:buFont typeface="Arial" panose="020B0604020202020204" pitchFamily="34" charset="0"/>
              <a:buChar char="•"/>
            </a:pPr>
            <a:r>
              <a:rPr lang="en-CA" sz="2800" dirty="0"/>
              <a:t>They expect other people take all the </a:t>
            </a:r>
            <a:endParaRPr lang="en-CA" sz="2800" dirty="0" smtClean="0"/>
          </a:p>
          <a:p>
            <a:r>
              <a:rPr lang="en-CA" sz="2800" dirty="0" smtClean="0"/>
              <a:t>	initiative in inviting them out</a:t>
            </a:r>
            <a:endParaRPr lang="en-CA" sz="2800" dirty="0"/>
          </a:p>
          <a:p>
            <a:pPr marL="342900" indent="-342900">
              <a:buFont typeface="Arial" panose="020B0604020202020204" pitchFamily="34" charset="0"/>
              <a:buChar char="•"/>
            </a:pPr>
            <a:r>
              <a:rPr lang="en-CA" sz="2800" dirty="0"/>
              <a:t>They think they have to be super </a:t>
            </a:r>
            <a:endParaRPr lang="en-CA" sz="2800" dirty="0" smtClean="0"/>
          </a:p>
          <a:p>
            <a:r>
              <a:rPr lang="en-CA" sz="2800" dirty="0"/>
              <a:t>	</a:t>
            </a:r>
            <a:r>
              <a:rPr lang="en-CA" sz="2800" dirty="0" smtClean="0"/>
              <a:t>likable </a:t>
            </a:r>
            <a:r>
              <a:rPr lang="en-CA" sz="2800" dirty="0"/>
              <a:t>to have </a:t>
            </a:r>
            <a:r>
              <a:rPr lang="en-CA" sz="2800" dirty="0" smtClean="0"/>
              <a:t>friends</a:t>
            </a:r>
            <a:endParaRPr lang="en-CA" sz="2800" dirty="0"/>
          </a:p>
          <a:p>
            <a:pPr marL="342900" indent="-342900">
              <a:buFont typeface="Arial" panose="020B0604020202020204" pitchFamily="34" charset="0"/>
              <a:buChar char="•"/>
            </a:pPr>
            <a:r>
              <a:rPr lang="en-CA" sz="2800" dirty="0"/>
              <a:t>They actually aren't that interested </a:t>
            </a:r>
            <a:r>
              <a:rPr lang="en-CA" sz="2800" dirty="0" smtClean="0"/>
              <a:t>in</a:t>
            </a:r>
          </a:p>
          <a:p>
            <a:r>
              <a:rPr lang="en-CA" sz="2800" dirty="0"/>
              <a:t>	</a:t>
            </a:r>
            <a:r>
              <a:rPr lang="en-CA" sz="2800" dirty="0" smtClean="0"/>
              <a:t>hanging </a:t>
            </a:r>
            <a:r>
              <a:rPr lang="en-CA" sz="2800" dirty="0"/>
              <a:t>around </a:t>
            </a:r>
            <a:r>
              <a:rPr lang="en-CA" sz="2800" dirty="0" smtClean="0"/>
              <a:t>people</a:t>
            </a:r>
            <a:endParaRPr lang="en-CA" sz="2800" dirty="0"/>
          </a:p>
          <a:p>
            <a:pPr marL="342900" indent="-342900">
              <a:buFont typeface="Arial" panose="020B0604020202020204" pitchFamily="34" charset="0"/>
              <a:buChar char="•"/>
            </a:pPr>
            <a:r>
              <a:rPr lang="en-CA" sz="2800" dirty="0"/>
              <a:t>They </a:t>
            </a:r>
            <a:r>
              <a:rPr lang="en-CA" sz="2800" dirty="0" smtClean="0"/>
              <a:t>have </a:t>
            </a:r>
            <a:r>
              <a:rPr lang="en-CA" sz="2800" dirty="0"/>
              <a:t>a negative </a:t>
            </a:r>
            <a:r>
              <a:rPr lang="en-CA" sz="2800" dirty="0" smtClean="0"/>
              <a:t>attitude</a:t>
            </a:r>
          </a:p>
          <a:p>
            <a:r>
              <a:rPr lang="en-CA" sz="2800" dirty="0"/>
              <a:t>	</a:t>
            </a:r>
            <a:r>
              <a:rPr lang="en-CA" sz="2800" dirty="0" smtClean="0"/>
              <a:t> </a:t>
            </a:r>
            <a:r>
              <a:rPr lang="en-CA" sz="2800" dirty="0"/>
              <a:t>towards people</a:t>
            </a:r>
          </a:p>
        </p:txBody>
      </p:sp>
      <p:pic>
        <p:nvPicPr>
          <p:cNvPr id="6" name="Picture 5"/>
          <p:cNvPicPr>
            <a:picLocks noChangeAspect="1"/>
          </p:cNvPicPr>
          <p:nvPr/>
        </p:nvPicPr>
        <p:blipFill>
          <a:blip r:embed="rId2"/>
          <a:stretch>
            <a:fillRect/>
          </a:stretch>
        </p:blipFill>
        <p:spPr>
          <a:xfrm>
            <a:off x="6250744" y="2658533"/>
            <a:ext cx="5581176" cy="3809465"/>
          </a:xfrm>
          <a:prstGeom prst="rect">
            <a:avLst/>
          </a:prstGeom>
        </p:spPr>
      </p:pic>
    </p:spTree>
    <p:extLst>
      <p:ext uri="{BB962C8B-B14F-4D97-AF65-F5344CB8AC3E}">
        <p14:creationId xmlns:p14="http://schemas.microsoft.com/office/powerpoint/2010/main" val="401491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6871</TotalTime>
  <Words>2195</Words>
  <Application>Microsoft Office PowerPoint</Application>
  <PresentationFormat>Widescreen</PresentationFormat>
  <Paragraphs>331</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Cordia New</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have dozens of "friends" and still feel lonely. True intimacy and feelings of relatedness are much more about the quality of your relationships than the quantity.</dc:title>
  <dc:creator>Bill C</dc:creator>
  <cp:lastModifiedBy>Bill C</cp:lastModifiedBy>
  <cp:revision>69</cp:revision>
  <cp:lastPrinted>2015-01-24T21:32:37Z</cp:lastPrinted>
  <dcterms:created xsi:type="dcterms:W3CDTF">2015-01-20T21:07:07Z</dcterms:created>
  <dcterms:modified xsi:type="dcterms:W3CDTF">2015-01-26T22:26:38Z</dcterms:modified>
</cp:coreProperties>
</file>